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Raleway" panose="020B0604020202020204" charset="0"/>
      <p:regular r:id="rId51"/>
    </p:embeddedFont>
    <p:embeddedFont>
      <p:font typeface="Calibri" panose="020F0502020204030204" pitchFamily="34" charset="0"/>
      <p:regular r:id="rId52"/>
      <p:bold r:id="rId53"/>
      <p:italic r:id="rId54"/>
      <p:boldItalic r:id="rId55"/>
    </p:embeddedFont>
    <p:embeddedFont>
      <p:font typeface="Playfair Display Heavy" panose="020B0604020202020204" charset="0"/>
      <p:regular r:id="rId56"/>
    </p:embeddedFont>
    <p:embeddedFont>
      <p:font typeface="Canva Sans" panose="020B0604020202020204" charset="0"/>
      <p:regular r:id="rId57"/>
    </p:embeddedFont>
    <p:embeddedFont>
      <p:font typeface="Raleway Bold" panose="020B0604020202020204" charset="0"/>
      <p:regular r:id="rId58"/>
    </p:embeddedFont>
    <p:embeddedFont>
      <p:font typeface="Playfair Display" panose="020B0604020202020204" charset="0"/>
      <p:regular r:id="rId59"/>
    </p:embeddedFont>
    <p:embeddedFont>
      <p:font typeface="Canva Sans Bold" panose="020B0604020202020204" charset="0"/>
      <p:regular r:id="rId60"/>
    </p:embeddedFont>
    <p:embeddedFont>
      <p:font typeface="Playfair Display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22" autoAdjust="0"/>
  </p:normalViewPr>
  <p:slideViewPr>
    <p:cSldViewPr>
      <p:cViewPr varScale="1">
        <p:scale>
          <a:sx n="55" d="100"/>
          <a:sy n="55" d="100"/>
        </p:scale>
        <p:origin x="662"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4" name="object 9"/>
          <p:cNvSpPr txBox="1"/>
          <p:nvPr/>
        </p:nvSpPr>
        <p:spPr>
          <a:xfrm>
            <a:off x="1371600" y="6596591"/>
            <a:ext cx="5715000" cy="2097241"/>
          </a:xfrm>
          <a:prstGeom prst="rect">
            <a:avLst/>
          </a:prstGeom>
          <a:noFill/>
        </p:spPr>
        <p:txBody>
          <a:bodyPr vert="horz" wrap="square" lIns="0" tIns="14478" rIns="0" bIns="0" rtlCol="0">
            <a:spAutoFit/>
          </a:bodyPr>
          <a:lstStyle/>
          <a:p>
            <a:pPr marL="15240">
              <a:spcBef>
                <a:spcPts val="114"/>
              </a:spcBef>
            </a:pPr>
            <a:r>
              <a:rPr sz="2640" b="1" dirty="0">
                <a:solidFill>
                  <a:schemeClr val="tx2">
                    <a:lumMod val="75000"/>
                  </a:schemeClr>
                </a:solidFill>
                <a:uFill>
                  <a:solidFill>
                    <a:srgbClr val="C00000"/>
                  </a:solidFill>
                </a:uFill>
                <a:latin typeface="Arial"/>
                <a:cs typeface="Arial"/>
              </a:rPr>
              <a:t>Group</a:t>
            </a:r>
            <a:r>
              <a:rPr sz="2640" b="1" spc="-54" dirty="0">
                <a:solidFill>
                  <a:schemeClr val="tx2">
                    <a:lumMod val="75000"/>
                  </a:schemeClr>
                </a:solidFill>
                <a:uFill>
                  <a:solidFill>
                    <a:srgbClr val="C00000"/>
                  </a:solidFill>
                </a:uFill>
                <a:latin typeface="Arial"/>
                <a:cs typeface="Arial"/>
              </a:rPr>
              <a:t> </a:t>
            </a:r>
            <a:r>
              <a:rPr sz="2640" b="1" spc="-12" dirty="0">
                <a:solidFill>
                  <a:schemeClr val="tx2">
                    <a:lumMod val="75000"/>
                  </a:schemeClr>
                </a:solidFill>
                <a:uFill>
                  <a:solidFill>
                    <a:srgbClr val="C00000"/>
                  </a:solidFill>
                </a:uFill>
                <a:latin typeface="Arial"/>
                <a:cs typeface="Arial"/>
              </a:rPr>
              <a:t>Members:</a:t>
            </a:r>
            <a:endParaRPr lang="en-US" sz="2640" dirty="0">
              <a:solidFill>
                <a:schemeClr val="tx2">
                  <a:lumMod val="75000"/>
                </a:schemeClr>
              </a:solidFill>
              <a:latin typeface="Arial MT"/>
              <a:cs typeface="Arial"/>
            </a:endParaRPr>
          </a:p>
          <a:p>
            <a:pPr marL="15240">
              <a:spcBef>
                <a:spcPts val="114"/>
              </a:spcBef>
            </a:pPr>
            <a:r>
              <a:rPr lang="en-US" sz="2640" dirty="0">
                <a:latin typeface="Arial MT"/>
                <a:cs typeface="Arial"/>
              </a:rPr>
              <a:t>Anurag Upadhyaya(077BEL007)</a:t>
            </a:r>
          </a:p>
          <a:p>
            <a:pPr marL="15240">
              <a:spcBef>
                <a:spcPts val="114"/>
              </a:spcBef>
            </a:pPr>
            <a:r>
              <a:rPr lang="en-US" sz="2640" dirty="0">
                <a:latin typeface="Arial MT"/>
                <a:cs typeface="Arial"/>
              </a:rPr>
              <a:t>Arjun Oli (077BEL010)</a:t>
            </a:r>
          </a:p>
          <a:p>
            <a:pPr marL="15240">
              <a:spcBef>
                <a:spcPts val="114"/>
              </a:spcBef>
            </a:pPr>
            <a:r>
              <a:rPr lang="en-US" sz="2640" dirty="0">
                <a:latin typeface="Arial MT"/>
                <a:cs typeface="Arial"/>
              </a:rPr>
              <a:t>Pratik </a:t>
            </a:r>
            <a:r>
              <a:rPr lang="en-US" sz="2640" dirty="0" err="1">
                <a:latin typeface="Arial MT"/>
                <a:cs typeface="Arial"/>
              </a:rPr>
              <a:t>Panuhar</a:t>
            </a:r>
            <a:r>
              <a:rPr lang="en-US" sz="2640" dirty="0">
                <a:latin typeface="Arial MT"/>
                <a:cs typeface="Arial"/>
              </a:rPr>
              <a:t> (077BEL029) </a:t>
            </a:r>
          </a:p>
          <a:p>
            <a:pPr marL="15240">
              <a:spcBef>
                <a:spcPts val="114"/>
              </a:spcBef>
            </a:pPr>
            <a:r>
              <a:rPr lang="en-US" sz="2640" dirty="0">
                <a:latin typeface="Arial MT"/>
                <a:cs typeface="Arial"/>
              </a:rPr>
              <a:t>Rohan </a:t>
            </a:r>
            <a:r>
              <a:rPr lang="en-US" sz="2640" dirty="0" err="1">
                <a:latin typeface="Arial MT"/>
                <a:cs typeface="Arial"/>
              </a:rPr>
              <a:t>Simkhada</a:t>
            </a:r>
            <a:r>
              <a:rPr lang="en-US" sz="2640" dirty="0">
                <a:latin typeface="Arial MT"/>
                <a:cs typeface="Arial"/>
              </a:rPr>
              <a:t> (077BEL035)</a:t>
            </a:r>
            <a:endParaRPr sz="2640" dirty="0">
              <a:latin typeface="Arial"/>
              <a:cs typeface="Arial"/>
            </a:endParaRPr>
          </a:p>
        </p:txBody>
      </p:sp>
      <p:sp>
        <p:nvSpPr>
          <p:cNvPr id="5" name="object 22"/>
          <p:cNvSpPr txBox="1"/>
          <p:nvPr/>
        </p:nvSpPr>
        <p:spPr>
          <a:xfrm>
            <a:off x="12877800" y="6667500"/>
            <a:ext cx="4765548" cy="1258037"/>
          </a:xfrm>
          <a:prstGeom prst="rect">
            <a:avLst/>
          </a:prstGeom>
        </p:spPr>
        <p:txBody>
          <a:bodyPr vert="horz" wrap="square" lIns="0" tIns="14478" rIns="0" bIns="0" rtlCol="0">
            <a:spAutoFit/>
          </a:bodyPr>
          <a:lstStyle/>
          <a:p>
            <a:pPr marL="15240">
              <a:spcBef>
                <a:spcPts val="114"/>
              </a:spcBef>
            </a:pPr>
            <a:r>
              <a:rPr lang="en-US" sz="2640" b="1" dirty="0">
                <a:solidFill>
                  <a:schemeClr val="tx2"/>
                </a:solidFill>
                <a:latin typeface="Arial"/>
                <a:cs typeface="Arial"/>
              </a:rPr>
              <a:t>Project Supervisor:</a:t>
            </a:r>
            <a:endParaRPr sz="2640" b="1" dirty="0">
              <a:solidFill>
                <a:schemeClr val="tx2"/>
              </a:solidFill>
              <a:latin typeface="Arial"/>
              <a:cs typeface="Arial"/>
            </a:endParaRPr>
          </a:p>
          <a:p>
            <a:pPr marL="15240" marR="6096"/>
            <a:r>
              <a:rPr lang="en-US" sz="2800" dirty="0" err="1" smtClean="0">
                <a:latin typeface="Arial" panose="020B0604020202020204" pitchFamily="34" charset="0"/>
                <a:cs typeface="Arial" panose="020B0604020202020204" pitchFamily="34" charset="0"/>
              </a:rPr>
              <a:t>Assoc</a:t>
            </a:r>
            <a:r>
              <a:rPr lang="en-US" sz="2640" dirty="0" smtClean="0">
                <a:latin typeface="Arial" panose="020B0604020202020204" pitchFamily="34" charset="0"/>
                <a:cs typeface="Arial" panose="020B0604020202020204" pitchFamily="34" charset="0"/>
              </a:rPr>
              <a:t> </a:t>
            </a:r>
            <a:r>
              <a:rPr lang="en-US" sz="2640" dirty="0">
                <a:latin typeface="Arial MT"/>
                <a:cs typeface="Arial MT"/>
              </a:rPr>
              <a:t>Prof. Anil </a:t>
            </a:r>
            <a:r>
              <a:rPr lang="en-US" sz="2640" dirty="0" err="1">
                <a:latin typeface="Arial MT"/>
                <a:cs typeface="Arial MT"/>
              </a:rPr>
              <a:t>Panjiyar</a:t>
            </a:r>
            <a:endParaRPr lang="en-US" sz="2640" dirty="0">
              <a:latin typeface="Arial MT"/>
              <a:cs typeface="Arial MT"/>
            </a:endParaRPr>
          </a:p>
          <a:p>
            <a:pPr marL="15240" marR="6096"/>
            <a:r>
              <a:rPr lang="en-US" sz="2640" dirty="0">
                <a:latin typeface="Arial MT"/>
                <a:cs typeface="Arial MT"/>
              </a:rPr>
              <a:t>Er. Rabin Poudel</a:t>
            </a:r>
            <a:endParaRPr sz="2640" dirty="0">
              <a:latin typeface="Arial MT"/>
              <a:cs typeface="Arial MT"/>
            </a:endParaRPr>
          </a:p>
        </p:txBody>
      </p:sp>
      <p:sp>
        <p:nvSpPr>
          <p:cNvPr id="6" name="TextBox 5"/>
          <p:cNvSpPr txBox="1"/>
          <p:nvPr/>
        </p:nvSpPr>
        <p:spPr>
          <a:xfrm>
            <a:off x="2971800" y="787532"/>
            <a:ext cx="12496800" cy="1569660"/>
          </a:xfrm>
          <a:prstGeom prst="rect">
            <a:avLst/>
          </a:prstGeom>
          <a:noFill/>
        </p:spPr>
        <p:txBody>
          <a:bodyPr wrap="square" rtlCol="0">
            <a:spAutoFit/>
          </a:bodyPr>
          <a:lstStyle/>
          <a:p>
            <a:pPr algn="ctr"/>
            <a:r>
              <a:rPr lang="en-US" sz="4800" b="1" spc="-12" dirty="0">
                <a:latin typeface="Times New Roman" panose="02020603050405020304" pitchFamily="18" charset="0"/>
                <a:cs typeface="Times New Roman" panose="02020603050405020304" pitchFamily="18" charset="0"/>
              </a:rPr>
              <a:t>Onboard chargers for EVs using Dual Active Bridge and Totem Pole PFC</a:t>
            </a:r>
            <a:endParaRPr lang="en-US" sz="48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2857500"/>
            <a:ext cx="3581400" cy="4148340"/>
          </a:xfrm>
          <a:prstGeom prst="rect">
            <a:avLst/>
          </a:prstGeom>
        </p:spPr>
      </p:pic>
      <p:sp>
        <p:nvSpPr>
          <p:cNvPr id="8" name="object 15"/>
          <p:cNvSpPr txBox="1"/>
          <p:nvPr/>
        </p:nvSpPr>
        <p:spPr>
          <a:xfrm>
            <a:off x="8686800" y="8902183"/>
            <a:ext cx="2601733" cy="446276"/>
          </a:xfrm>
          <a:prstGeom prst="rect">
            <a:avLst/>
          </a:prstGeom>
        </p:spPr>
        <p:txBody>
          <a:bodyPr vert="horz" wrap="square" lIns="0" tIns="15240" rIns="0" bIns="0" rtlCol="0" anchor="t">
            <a:spAutoFit/>
          </a:bodyPr>
          <a:lstStyle/>
          <a:p>
            <a:pPr marL="15240">
              <a:spcBef>
                <a:spcPts val="120"/>
              </a:spcBef>
            </a:pPr>
            <a:r>
              <a:rPr lang="en-US" sz="2800" b="1" spc="-12" dirty="0" smtClean="0">
                <a:latin typeface="Calibri"/>
                <a:cs typeface="Calibri"/>
              </a:rPr>
              <a:t>April 2025</a:t>
            </a:r>
            <a:endParaRPr lang="en-US" sz="2800" dirty="0">
              <a:latin typeface="Calibri"/>
              <a:ea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grpSp>
        <p:nvGrpSpPr>
          <p:cNvPr id="7" name="Group 7"/>
          <p:cNvGrpSpPr/>
          <p:nvPr/>
        </p:nvGrpSpPr>
        <p:grpSpPr>
          <a:xfrm>
            <a:off x="1028700" y="1116338"/>
            <a:ext cx="4792496" cy="2501050"/>
            <a:chOff x="0" y="0"/>
            <a:chExt cx="1262221" cy="658713"/>
          </a:xfrm>
        </p:grpSpPr>
        <p:sp>
          <p:nvSpPr>
            <p:cNvPr id="8" name="Freeform 8"/>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9" name="TextBox 9"/>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Battery Pack</a:t>
              </a:r>
            </a:p>
            <a:p>
              <a:pPr algn="ctr">
                <a:lnSpc>
                  <a:spcPts val="4140"/>
                </a:lnSpc>
              </a:pPr>
              <a:r>
                <a:rPr lang="en-US" sz="2300">
                  <a:solidFill>
                    <a:srgbClr val="141414"/>
                  </a:solidFill>
                  <a:latin typeface="Raleway"/>
                  <a:ea typeface="Raleway"/>
                  <a:cs typeface="Raleway"/>
                  <a:sym typeface="Raleway"/>
                </a:rPr>
                <a:t> Stores energy for powering the electric motor.</a:t>
              </a:r>
            </a:p>
          </p:txBody>
        </p:sp>
      </p:grpSp>
      <p:sp>
        <p:nvSpPr>
          <p:cNvPr id="10" name="TextBox 10"/>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11" name="TextBox 11"/>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grpSp>
        <p:nvGrpSpPr>
          <p:cNvPr id="12" name="Group 12"/>
          <p:cNvGrpSpPr/>
          <p:nvPr/>
        </p:nvGrpSpPr>
        <p:grpSpPr>
          <a:xfrm>
            <a:off x="6515578" y="7528456"/>
            <a:ext cx="4697246" cy="2501050"/>
            <a:chOff x="0" y="0"/>
            <a:chExt cx="1237135" cy="658713"/>
          </a:xfrm>
        </p:grpSpPr>
        <p:sp>
          <p:nvSpPr>
            <p:cNvPr id="13" name="Freeform 13"/>
            <p:cNvSpPr/>
            <p:nvPr/>
          </p:nvSpPr>
          <p:spPr>
            <a:xfrm>
              <a:off x="0" y="0"/>
              <a:ext cx="1237135" cy="658713"/>
            </a:xfrm>
            <a:custGeom>
              <a:avLst/>
              <a:gdLst/>
              <a:ahLst/>
              <a:cxnLst/>
              <a:rect l="l" t="t" r="r" b="b"/>
              <a:pathLst>
                <a:path w="1237135" h="658713">
                  <a:moveTo>
                    <a:pt x="84057" y="0"/>
                  </a:moveTo>
                  <a:lnTo>
                    <a:pt x="1153078" y="0"/>
                  </a:lnTo>
                  <a:cubicBezTo>
                    <a:pt x="1175371" y="0"/>
                    <a:pt x="1196751" y="8856"/>
                    <a:pt x="1212515" y="24620"/>
                  </a:cubicBezTo>
                  <a:cubicBezTo>
                    <a:pt x="1228279" y="40384"/>
                    <a:pt x="1237135" y="61764"/>
                    <a:pt x="1237135" y="84057"/>
                  </a:cubicBezTo>
                  <a:lnTo>
                    <a:pt x="1237135" y="574655"/>
                  </a:lnTo>
                  <a:cubicBezTo>
                    <a:pt x="1237135" y="596949"/>
                    <a:pt x="1228279" y="618329"/>
                    <a:pt x="1212515" y="634093"/>
                  </a:cubicBezTo>
                  <a:cubicBezTo>
                    <a:pt x="1196751" y="649857"/>
                    <a:pt x="1175371" y="658713"/>
                    <a:pt x="1153078" y="658713"/>
                  </a:cubicBezTo>
                  <a:lnTo>
                    <a:pt x="84057" y="658713"/>
                  </a:lnTo>
                  <a:cubicBezTo>
                    <a:pt x="61764" y="658713"/>
                    <a:pt x="40384" y="649857"/>
                    <a:pt x="24620" y="634093"/>
                  </a:cubicBezTo>
                  <a:cubicBezTo>
                    <a:pt x="8856" y="618329"/>
                    <a:pt x="0" y="596949"/>
                    <a:pt x="0" y="574655"/>
                  </a:cubicBezTo>
                  <a:lnTo>
                    <a:pt x="0" y="84057"/>
                  </a:lnTo>
                  <a:cubicBezTo>
                    <a:pt x="0" y="61764"/>
                    <a:pt x="8856" y="40384"/>
                    <a:pt x="24620" y="24620"/>
                  </a:cubicBezTo>
                  <a:cubicBezTo>
                    <a:pt x="40384" y="8856"/>
                    <a:pt x="61764" y="0"/>
                    <a:pt x="84057" y="0"/>
                  </a:cubicBezTo>
                  <a:close/>
                </a:path>
              </a:pathLst>
            </a:custGeom>
            <a:solidFill>
              <a:srgbClr val="81B8FF"/>
            </a:solidFill>
          </p:spPr>
        </p:sp>
        <p:sp>
          <p:nvSpPr>
            <p:cNvPr id="14" name="TextBox 14"/>
            <p:cNvSpPr txBox="1"/>
            <p:nvPr/>
          </p:nvSpPr>
          <p:spPr>
            <a:xfrm>
              <a:off x="0" y="-152400"/>
              <a:ext cx="1237135"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Filters</a:t>
              </a:r>
            </a:p>
            <a:p>
              <a:pPr algn="ctr">
                <a:lnSpc>
                  <a:spcPts val="4320"/>
                </a:lnSpc>
              </a:pPr>
              <a:r>
                <a:rPr lang="en-US" sz="2400">
                  <a:solidFill>
                    <a:srgbClr val="141414"/>
                  </a:solidFill>
                  <a:latin typeface="Raleway"/>
                  <a:ea typeface="Raleway"/>
                  <a:cs typeface="Raleway"/>
                  <a:sym typeface="Raleway"/>
                </a:rPr>
                <a:t> Reduce electromagnetic interference and noise in the system.</a:t>
              </a:r>
            </a:p>
          </p:txBody>
        </p:sp>
      </p:grpSp>
      <p:grpSp>
        <p:nvGrpSpPr>
          <p:cNvPr id="15" name="Group 15"/>
          <p:cNvGrpSpPr/>
          <p:nvPr/>
        </p:nvGrpSpPr>
        <p:grpSpPr>
          <a:xfrm>
            <a:off x="11954759" y="1116657"/>
            <a:ext cx="4792496" cy="2501050"/>
            <a:chOff x="0" y="0"/>
            <a:chExt cx="1262221" cy="658713"/>
          </a:xfrm>
        </p:grpSpPr>
        <p:sp>
          <p:nvSpPr>
            <p:cNvPr id="16" name="Freeform 16"/>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17" name="TextBox 17"/>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Charging System</a:t>
              </a:r>
            </a:p>
            <a:p>
              <a:pPr algn="ctr">
                <a:lnSpc>
                  <a:spcPts val="4320"/>
                </a:lnSpc>
              </a:pPr>
              <a:r>
                <a:rPr lang="en-US" sz="2400">
                  <a:solidFill>
                    <a:srgbClr val="141414"/>
                  </a:solidFill>
                  <a:latin typeface="Raleway"/>
                  <a:ea typeface="Raleway"/>
                  <a:cs typeface="Raleway"/>
                  <a:sym typeface="Raleway"/>
                </a:rPr>
                <a:t> Manages the charging process, converting AC power to DC and regulating battery charging.</a:t>
              </a:r>
            </a:p>
          </p:txBody>
        </p:sp>
      </p:grpSp>
      <p:grpSp>
        <p:nvGrpSpPr>
          <p:cNvPr id="18" name="Group 18"/>
          <p:cNvGrpSpPr/>
          <p:nvPr/>
        </p:nvGrpSpPr>
        <p:grpSpPr>
          <a:xfrm>
            <a:off x="6420328" y="1116657"/>
            <a:ext cx="4792496" cy="2501050"/>
            <a:chOff x="0" y="0"/>
            <a:chExt cx="1262221" cy="658713"/>
          </a:xfrm>
        </p:grpSpPr>
        <p:sp>
          <p:nvSpPr>
            <p:cNvPr id="19" name="Freeform 19"/>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20" name="TextBox 20"/>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Electric Motor</a:t>
              </a:r>
            </a:p>
            <a:p>
              <a:pPr algn="ctr">
                <a:lnSpc>
                  <a:spcPts val="4320"/>
                </a:lnSpc>
              </a:pPr>
              <a:r>
                <a:rPr lang="en-US" sz="2400">
                  <a:solidFill>
                    <a:srgbClr val="141414"/>
                  </a:solidFill>
                  <a:latin typeface="Raleway"/>
                  <a:ea typeface="Raleway"/>
                  <a:cs typeface="Raleway"/>
                  <a:sym typeface="Raleway"/>
                </a:rPr>
                <a:t> Converts electrical energy into mechanical energy to propel the vehicle.</a:t>
              </a:r>
            </a:p>
          </p:txBody>
        </p:sp>
      </p:grpSp>
      <p:grpSp>
        <p:nvGrpSpPr>
          <p:cNvPr id="21" name="Group 21"/>
          <p:cNvGrpSpPr/>
          <p:nvPr/>
        </p:nvGrpSpPr>
        <p:grpSpPr>
          <a:xfrm>
            <a:off x="11954759" y="4322556"/>
            <a:ext cx="4792496" cy="2501050"/>
            <a:chOff x="0" y="0"/>
            <a:chExt cx="1262221" cy="658713"/>
          </a:xfrm>
        </p:grpSpPr>
        <p:sp>
          <p:nvSpPr>
            <p:cNvPr id="22" name="Freeform 22"/>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23" name="TextBox 23"/>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Electric Vehicle Control Unit</a:t>
              </a:r>
            </a:p>
            <a:p>
              <a:pPr algn="ctr">
                <a:lnSpc>
                  <a:spcPts val="3960"/>
                </a:lnSpc>
              </a:pPr>
              <a:r>
                <a:rPr lang="en-US" sz="2200">
                  <a:solidFill>
                    <a:srgbClr val="141414"/>
                  </a:solidFill>
                  <a:latin typeface="Raleway"/>
                  <a:ea typeface="Raleway"/>
                  <a:cs typeface="Raleway"/>
                  <a:sym typeface="Raleway"/>
                </a:rPr>
                <a:t> Manages overall vehicle operation, including powertrain control, charging, and safety systems.</a:t>
              </a:r>
            </a:p>
          </p:txBody>
        </p:sp>
      </p:grpSp>
      <p:grpSp>
        <p:nvGrpSpPr>
          <p:cNvPr id="24" name="Group 24"/>
          <p:cNvGrpSpPr/>
          <p:nvPr/>
        </p:nvGrpSpPr>
        <p:grpSpPr>
          <a:xfrm>
            <a:off x="6420328" y="4322556"/>
            <a:ext cx="4792496" cy="2501050"/>
            <a:chOff x="0" y="0"/>
            <a:chExt cx="1262221" cy="658713"/>
          </a:xfrm>
        </p:grpSpPr>
        <p:sp>
          <p:nvSpPr>
            <p:cNvPr id="25" name="Freeform 25"/>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26" name="TextBox 26"/>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AC-DC Converter</a:t>
              </a:r>
            </a:p>
            <a:p>
              <a:pPr algn="ctr">
                <a:lnSpc>
                  <a:spcPts val="4320"/>
                </a:lnSpc>
              </a:pPr>
              <a:r>
                <a:rPr lang="en-US" sz="2400">
                  <a:solidFill>
                    <a:srgbClr val="141414"/>
                  </a:solidFill>
                  <a:latin typeface="Raleway"/>
                  <a:ea typeface="Raleway"/>
                  <a:cs typeface="Raleway"/>
                  <a:sym typeface="Raleway"/>
                </a:rPr>
                <a:t> Converts grid AC power to DC power for battery charging.</a:t>
              </a:r>
            </a:p>
          </p:txBody>
        </p:sp>
      </p:grpSp>
      <p:grpSp>
        <p:nvGrpSpPr>
          <p:cNvPr id="27" name="Group 27"/>
          <p:cNvGrpSpPr/>
          <p:nvPr/>
        </p:nvGrpSpPr>
        <p:grpSpPr>
          <a:xfrm>
            <a:off x="1036337" y="3973760"/>
            <a:ext cx="4792496" cy="3079694"/>
            <a:chOff x="0" y="-91864"/>
            <a:chExt cx="1262221" cy="811113"/>
          </a:xfrm>
        </p:grpSpPr>
        <p:sp>
          <p:nvSpPr>
            <p:cNvPr id="28" name="Freeform 28"/>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29" name="TextBox 29"/>
            <p:cNvSpPr txBox="1"/>
            <p:nvPr/>
          </p:nvSpPr>
          <p:spPr>
            <a:xfrm>
              <a:off x="0" y="-91864"/>
              <a:ext cx="1262221" cy="811113"/>
            </a:xfrm>
            <a:prstGeom prst="rect">
              <a:avLst/>
            </a:prstGeom>
          </p:spPr>
          <p:txBody>
            <a:bodyPr lIns="50800" tIns="50800" rIns="50800" bIns="50800" rtlCol="0" anchor="ctr"/>
            <a:lstStyle/>
            <a:p>
              <a:pPr algn="ctr">
                <a:lnSpc>
                  <a:spcPts val="4320"/>
                </a:lnSpc>
              </a:pPr>
              <a:r>
                <a:rPr lang="en-US" sz="2400" b="1" dirty="0">
                  <a:solidFill>
                    <a:srgbClr val="141414"/>
                  </a:solidFill>
                  <a:latin typeface="Raleway Bold"/>
                  <a:ea typeface="Raleway Bold"/>
                  <a:cs typeface="Raleway Bold"/>
                  <a:sym typeface="Raleway Bold"/>
                </a:rPr>
                <a:t>Thermal Management System</a:t>
              </a:r>
            </a:p>
            <a:p>
              <a:pPr algn="ctr">
                <a:lnSpc>
                  <a:spcPts val="3780"/>
                </a:lnSpc>
              </a:pPr>
              <a:r>
                <a:rPr lang="en-US" sz="2100" dirty="0">
                  <a:solidFill>
                    <a:srgbClr val="141414"/>
                  </a:solidFill>
                  <a:latin typeface="Raleway"/>
                  <a:ea typeface="Raleway"/>
                  <a:cs typeface="Raleway"/>
                  <a:sym typeface="Raleway"/>
                </a:rPr>
                <a:t> Regulates the temperature of the battery pack and other components to ensure optimal performance and safety.</a:t>
              </a:r>
            </a:p>
          </p:txBody>
        </p:sp>
      </p:grpSp>
      <p:sp>
        <p:nvSpPr>
          <p:cNvPr id="30" name="TextBox 3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372921" y="1028700"/>
            <a:ext cx="15020075" cy="8370562"/>
          </a:xfrm>
          <a:custGeom>
            <a:avLst/>
            <a:gdLst/>
            <a:ahLst/>
            <a:cxnLst/>
            <a:rect l="l" t="t" r="r" b="b"/>
            <a:pathLst>
              <a:path w="15020075" h="8370562">
                <a:moveTo>
                  <a:pt x="0" y="0"/>
                </a:moveTo>
                <a:lnTo>
                  <a:pt x="15020075" y="0"/>
                </a:lnTo>
                <a:lnTo>
                  <a:pt x="15020075" y="8370562"/>
                </a:lnTo>
                <a:lnTo>
                  <a:pt x="0" y="8370562"/>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9690199" y="3398167"/>
            <a:ext cx="8293001" cy="5512310"/>
          </a:xfrm>
          <a:custGeom>
            <a:avLst/>
            <a:gdLst/>
            <a:ahLst/>
            <a:cxnLst/>
            <a:rect l="l" t="t" r="r" b="b"/>
            <a:pathLst>
              <a:path w="9168855" h="5512310">
                <a:moveTo>
                  <a:pt x="0" y="0"/>
                </a:moveTo>
                <a:lnTo>
                  <a:pt x="9168855" y="0"/>
                </a:lnTo>
                <a:lnTo>
                  <a:pt x="9168855" y="5512310"/>
                </a:lnTo>
                <a:lnTo>
                  <a:pt x="0" y="5512310"/>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255877" y="982988"/>
            <a:ext cx="8573923" cy="1333698"/>
          </a:xfrm>
          <a:prstGeom prst="rect">
            <a:avLst/>
          </a:prstGeom>
        </p:spPr>
        <p:txBody>
          <a:bodyPr wrap="square" lIns="0" tIns="0" rIns="0" bIns="0" rtlCol="0" anchor="t">
            <a:spAutoFit/>
          </a:bodyPr>
          <a:lstStyle/>
          <a:p>
            <a:pPr algn="ctr">
              <a:lnSpc>
                <a:spcPts val="10360"/>
              </a:lnSpc>
            </a:pPr>
            <a:r>
              <a:rPr lang="en-US" sz="7400" b="1" dirty="0">
                <a:solidFill>
                  <a:srgbClr val="2D4263"/>
                </a:solidFill>
                <a:latin typeface="Playfair Display Bold"/>
                <a:ea typeface="Playfair Display Bold"/>
                <a:cs typeface="Playfair Display Bold"/>
                <a:sym typeface="Playfair Display Bold"/>
              </a:rPr>
              <a:t>On board charging</a:t>
            </a:r>
          </a:p>
        </p:txBody>
      </p:sp>
      <p:sp>
        <p:nvSpPr>
          <p:cNvPr id="11" name="TextBox 11"/>
          <p:cNvSpPr txBox="1"/>
          <p:nvPr/>
        </p:nvSpPr>
        <p:spPr>
          <a:xfrm>
            <a:off x="901066" y="2450903"/>
            <a:ext cx="8263716" cy="6719570"/>
          </a:xfrm>
          <a:prstGeom prst="rect">
            <a:avLst/>
          </a:prstGeom>
        </p:spPr>
        <p:txBody>
          <a:bodyPr lIns="0" tIns="0" rIns="0" bIns="0" rtlCol="0" anchor="t">
            <a:spAutoFit/>
          </a:bodyPr>
          <a:lstStyle/>
          <a:p>
            <a:pPr marL="690881" lvl="1" indent="-345440" algn="ctr">
              <a:lnSpc>
                <a:spcPts val="4480"/>
              </a:lnSpc>
              <a:buFont typeface="Arial"/>
              <a:buChar char="•"/>
            </a:pPr>
            <a:r>
              <a:rPr lang="en-US" sz="3200" dirty="0">
                <a:solidFill>
                  <a:srgbClr val="000000"/>
                </a:solidFill>
                <a:latin typeface="Canva Sans"/>
                <a:ea typeface="Canva Sans"/>
                <a:cs typeface="Canva Sans"/>
                <a:sym typeface="Canva Sans"/>
              </a:rPr>
              <a:t>A bridge between Electrical Vehicle Supply Equipment(EVSE) and the battery. </a:t>
            </a:r>
          </a:p>
          <a:p>
            <a:pPr algn="ctr">
              <a:lnSpc>
                <a:spcPts val="4480"/>
              </a:lnSpc>
            </a:pPr>
            <a:endParaRPr lang="en-US" sz="3200" dirty="0">
              <a:solidFill>
                <a:srgbClr val="000000"/>
              </a:solidFill>
              <a:latin typeface="Canva Sans"/>
              <a:ea typeface="Canva Sans"/>
              <a:cs typeface="Canva Sans"/>
              <a:sym typeface="Canva Sans"/>
            </a:endParaRPr>
          </a:p>
          <a:p>
            <a:pPr marL="690881" lvl="1" indent="-345440" algn="ctr">
              <a:lnSpc>
                <a:spcPts val="4480"/>
              </a:lnSpc>
              <a:buFont typeface="Arial"/>
              <a:buChar char="•"/>
            </a:pPr>
            <a:r>
              <a:rPr lang="en-US" sz="3200" dirty="0">
                <a:solidFill>
                  <a:srgbClr val="000000"/>
                </a:solidFill>
                <a:latin typeface="Canva Sans"/>
                <a:ea typeface="Canva Sans"/>
                <a:cs typeface="Canva Sans"/>
                <a:sym typeface="Canva Sans"/>
              </a:rPr>
              <a:t>Converts alternating current available in the grid to direct current which charges the battery in the vehicle.</a:t>
            </a:r>
          </a:p>
          <a:p>
            <a:pPr algn="ctr">
              <a:lnSpc>
                <a:spcPts val="4480"/>
              </a:lnSpc>
            </a:pPr>
            <a:endParaRPr lang="en-US" sz="3200" dirty="0">
              <a:solidFill>
                <a:srgbClr val="000000"/>
              </a:solidFill>
              <a:latin typeface="Canva Sans"/>
              <a:ea typeface="Canva Sans"/>
              <a:cs typeface="Canva Sans"/>
              <a:sym typeface="Canva Sans"/>
            </a:endParaRPr>
          </a:p>
          <a:p>
            <a:pPr marL="690881" lvl="1" indent="-345440" algn="ctr">
              <a:lnSpc>
                <a:spcPts val="4480"/>
              </a:lnSpc>
              <a:buFont typeface="Arial"/>
              <a:buChar char="•"/>
            </a:pPr>
            <a:r>
              <a:rPr lang="en-US" sz="3200" dirty="0">
                <a:solidFill>
                  <a:srgbClr val="000000"/>
                </a:solidFill>
                <a:latin typeface="Canva Sans"/>
                <a:ea typeface="Canva Sans"/>
                <a:cs typeface="Canva Sans"/>
                <a:sym typeface="Canva Sans"/>
              </a:rPr>
              <a:t>Critical component in electric vehicles (EVs), enabling them to charge their batteries from standard electrical outlets or dedicated charging stations.</a:t>
            </a:r>
          </a:p>
        </p:txBody>
      </p:sp>
      <p:sp>
        <p:nvSpPr>
          <p:cNvPr id="12" name="TextBox 12"/>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9" name="TextBox 9"/>
          <p:cNvSpPr txBox="1"/>
          <p:nvPr/>
        </p:nvSpPr>
        <p:spPr>
          <a:xfrm>
            <a:off x="1123950" y="982988"/>
            <a:ext cx="9315450" cy="1333698"/>
          </a:xfrm>
          <a:prstGeom prst="rect">
            <a:avLst/>
          </a:prstGeom>
        </p:spPr>
        <p:txBody>
          <a:bodyPr wrap="square" lIns="0" tIns="0" rIns="0" bIns="0" rtlCol="0" anchor="t">
            <a:spAutoFit/>
          </a:bodyPr>
          <a:lstStyle/>
          <a:p>
            <a:pPr algn="ctr">
              <a:lnSpc>
                <a:spcPts val="10360"/>
              </a:lnSpc>
            </a:pPr>
            <a:r>
              <a:rPr lang="en-US" sz="7400" b="1" dirty="0">
                <a:solidFill>
                  <a:srgbClr val="2D4263"/>
                </a:solidFill>
                <a:latin typeface="Playfair Display Bold"/>
                <a:ea typeface="Playfair Display Bold"/>
                <a:cs typeface="Playfair Display Bold"/>
                <a:sym typeface="Playfair Display Bold"/>
              </a:rPr>
              <a:t>AC-DC Conversion</a:t>
            </a:r>
          </a:p>
        </p:txBody>
      </p:sp>
      <p:sp>
        <p:nvSpPr>
          <p:cNvPr id="10" name="TextBox 10"/>
          <p:cNvSpPr txBox="1"/>
          <p:nvPr/>
        </p:nvSpPr>
        <p:spPr>
          <a:xfrm>
            <a:off x="847771" y="2719705"/>
            <a:ext cx="17226803" cy="6995795"/>
          </a:xfrm>
          <a:prstGeom prst="rect">
            <a:avLst/>
          </a:prstGeom>
        </p:spPr>
        <p:txBody>
          <a:bodyPr lIns="0" tIns="0" rIns="0" bIns="0" rtlCol="0" anchor="t">
            <a:spAutoFit/>
          </a:bodyPr>
          <a:lstStyle/>
          <a:p>
            <a:pPr marL="780783" lvl="1" indent="-390392" algn="l">
              <a:lnSpc>
                <a:spcPts val="5062"/>
              </a:lnSpc>
              <a:buFont typeface="Arial"/>
              <a:buChar char="•"/>
            </a:pPr>
            <a:r>
              <a:rPr lang="en-US" sz="3616" dirty="0">
                <a:solidFill>
                  <a:srgbClr val="000000"/>
                </a:solidFill>
                <a:latin typeface="Canva Sans"/>
                <a:ea typeface="Canva Sans"/>
                <a:cs typeface="Canva Sans"/>
                <a:sym typeface="Canva Sans"/>
              </a:rPr>
              <a:t>Most electrical power from the grid is supplied as Alternating Current (AC).</a:t>
            </a:r>
          </a:p>
          <a:p>
            <a:pPr marL="780783" lvl="1" indent="-390392" algn="l">
              <a:lnSpc>
                <a:spcPts val="5062"/>
              </a:lnSpc>
              <a:buFont typeface="Arial"/>
              <a:buChar char="•"/>
            </a:pPr>
            <a:r>
              <a:rPr lang="en-US" sz="3616" dirty="0">
                <a:solidFill>
                  <a:srgbClr val="000000"/>
                </a:solidFill>
                <a:latin typeface="Canva Sans"/>
                <a:ea typeface="Canva Sans"/>
                <a:cs typeface="Canva Sans"/>
                <a:sym typeface="Canva Sans"/>
              </a:rPr>
              <a:t>Batteries and many electronic devices require Direct Current (DC) to operate.</a:t>
            </a:r>
          </a:p>
          <a:p>
            <a:pPr marL="780783" lvl="1" indent="-390392" algn="l">
              <a:lnSpc>
                <a:spcPts val="5062"/>
              </a:lnSpc>
              <a:buFont typeface="Arial"/>
              <a:buChar char="•"/>
            </a:pPr>
            <a:r>
              <a:rPr lang="en-US" sz="3616" dirty="0">
                <a:solidFill>
                  <a:srgbClr val="000000"/>
                </a:solidFill>
                <a:latin typeface="Canva Sans"/>
                <a:ea typeface="Canva Sans"/>
                <a:cs typeface="Canva Sans"/>
                <a:sym typeface="Canva Sans"/>
              </a:rPr>
              <a:t>AC-DC converters bridge this gap by transforming AC into usable DC power.</a:t>
            </a:r>
          </a:p>
          <a:p>
            <a:pPr marL="780783" lvl="1" indent="-390392" algn="l">
              <a:lnSpc>
                <a:spcPts val="5062"/>
              </a:lnSpc>
              <a:buFont typeface="Arial"/>
              <a:buChar char="•"/>
            </a:pPr>
            <a:r>
              <a:rPr lang="en-US" sz="3616" dirty="0">
                <a:solidFill>
                  <a:srgbClr val="000000"/>
                </a:solidFill>
                <a:latin typeface="Canva Sans"/>
                <a:ea typeface="Canva Sans"/>
                <a:cs typeface="Canva Sans"/>
                <a:sym typeface="Canva Sans"/>
              </a:rPr>
              <a:t>Essential for applications like:</a:t>
            </a:r>
          </a:p>
          <a:p>
            <a:pPr marL="1561567" lvl="2" indent="-520522" algn="l">
              <a:lnSpc>
                <a:spcPts val="5062"/>
              </a:lnSpc>
              <a:buFont typeface="Arial"/>
              <a:buChar char="⚬"/>
            </a:pPr>
            <a:r>
              <a:rPr lang="en-US" sz="3616" dirty="0">
                <a:solidFill>
                  <a:srgbClr val="000000"/>
                </a:solidFill>
                <a:latin typeface="Canva Sans"/>
                <a:ea typeface="Canva Sans"/>
                <a:cs typeface="Canva Sans"/>
                <a:sym typeface="Canva Sans"/>
              </a:rPr>
              <a:t>Electric vehicle charging</a:t>
            </a:r>
          </a:p>
          <a:p>
            <a:pPr marL="1561567" lvl="2" indent="-520522" algn="l">
              <a:lnSpc>
                <a:spcPts val="5062"/>
              </a:lnSpc>
              <a:buFont typeface="Arial"/>
              <a:buChar char="⚬"/>
            </a:pPr>
            <a:r>
              <a:rPr lang="en-US" sz="3616" dirty="0">
                <a:solidFill>
                  <a:srgbClr val="000000"/>
                </a:solidFill>
                <a:latin typeface="Canva Sans"/>
                <a:ea typeface="Canva Sans"/>
                <a:cs typeface="Canva Sans"/>
                <a:sym typeface="Canva Sans"/>
              </a:rPr>
              <a:t>Power supplies for electronics</a:t>
            </a:r>
          </a:p>
          <a:p>
            <a:pPr marL="1561567" lvl="2" indent="-520522" algn="l">
              <a:lnSpc>
                <a:spcPts val="5062"/>
              </a:lnSpc>
              <a:buFont typeface="Arial"/>
              <a:buChar char="⚬"/>
            </a:pPr>
            <a:r>
              <a:rPr lang="en-US" sz="3616" dirty="0">
                <a:solidFill>
                  <a:srgbClr val="000000"/>
                </a:solidFill>
                <a:latin typeface="Canva Sans"/>
                <a:ea typeface="Canva Sans"/>
                <a:cs typeface="Canva Sans"/>
                <a:sym typeface="Canva Sans"/>
              </a:rPr>
              <a:t>Renewable energy systems</a:t>
            </a:r>
          </a:p>
          <a:p>
            <a:pPr algn="l">
              <a:lnSpc>
                <a:spcPts val="5062"/>
              </a:lnSpc>
            </a:pPr>
            <a:endParaRPr lang="en-US" sz="3616" dirty="0">
              <a:solidFill>
                <a:srgbClr val="000000"/>
              </a:solidFill>
              <a:latin typeface="Canva Sans"/>
              <a:ea typeface="Canva Sans"/>
              <a:cs typeface="Canva Sans"/>
              <a:sym typeface="Canva Sans"/>
            </a:endParaRP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9" name="TextBox 9"/>
          <p:cNvSpPr txBox="1"/>
          <p:nvPr/>
        </p:nvSpPr>
        <p:spPr>
          <a:xfrm>
            <a:off x="1068050" y="982988"/>
            <a:ext cx="9371350" cy="1333698"/>
          </a:xfrm>
          <a:prstGeom prst="rect">
            <a:avLst/>
          </a:prstGeom>
        </p:spPr>
        <p:txBody>
          <a:bodyPr wrap="square" lIns="0" tIns="0" rIns="0" bIns="0" rtlCol="0" anchor="t">
            <a:spAutoFit/>
          </a:bodyPr>
          <a:lstStyle/>
          <a:p>
            <a:pPr algn="ctr">
              <a:lnSpc>
                <a:spcPts val="10360"/>
              </a:lnSpc>
            </a:pPr>
            <a:r>
              <a:rPr lang="en-US" sz="7400" b="1" dirty="0">
                <a:solidFill>
                  <a:srgbClr val="2D4263"/>
                </a:solidFill>
                <a:latin typeface="Playfair Display Bold"/>
                <a:ea typeface="Playfair Display Bold"/>
                <a:cs typeface="Playfair Display Bold"/>
                <a:sym typeface="Playfair Display Bold"/>
              </a:rPr>
              <a:t>DC-DC Conversion</a:t>
            </a:r>
          </a:p>
        </p:txBody>
      </p:sp>
      <p:sp>
        <p:nvSpPr>
          <p:cNvPr id="10" name="TextBox 10"/>
          <p:cNvSpPr txBox="1"/>
          <p:nvPr/>
        </p:nvSpPr>
        <p:spPr>
          <a:xfrm>
            <a:off x="872011" y="2690491"/>
            <a:ext cx="17226803" cy="8271093"/>
          </a:xfrm>
          <a:prstGeom prst="rect">
            <a:avLst/>
          </a:prstGeom>
        </p:spPr>
        <p:txBody>
          <a:bodyPr lIns="0" tIns="0" rIns="0" bIns="0" rtlCol="0" anchor="t">
            <a:spAutoFit/>
          </a:bodyPr>
          <a:lstStyle/>
          <a:p>
            <a:pPr marL="780783" lvl="1" indent="-390391" algn="l">
              <a:lnSpc>
                <a:spcPts val="5062"/>
              </a:lnSpc>
              <a:buFont typeface="Arial"/>
              <a:buChar char="•"/>
            </a:pPr>
            <a:r>
              <a:rPr lang="en-US" sz="3616">
                <a:solidFill>
                  <a:srgbClr val="000000"/>
                </a:solidFill>
                <a:latin typeface="Canva Sans"/>
                <a:ea typeface="Canva Sans"/>
                <a:cs typeface="Canva Sans"/>
                <a:sym typeface="Canva Sans"/>
              </a:rPr>
              <a:t>Convert the AC from the AC-DC phase and supplies the power to the battery system.</a:t>
            </a:r>
          </a:p>
          <a:p>
            <a:pPr marL="780783" lvl="1" indent="-390391" algn="l">
              <a:lnSpc>
                <a:spcPts val="5062"/>
              </a:lnSpc>
              <a:buFont typeface="Arial"/>
              <a:buChar char="•"/>
            </a:pPr>
            <a:r>
              <a:rPr lang="en-US" sz="3616">
                <a:solidFill>
                  <a:srgbClr val="000000"/>
                </a:solidFill>
                <a:latin typeface="Canva Sans"/>
                <a:ea typeface="Canva Sans"/>
                <a:cs typeface="Canva Sans"/>
                <a:sym typeface="Canva Sans"/>
              </a:rPr>
              <a:t>Various circuits maybe chosen for this purpose such as LLC resonant converter, Phase shifted full bridge converter and Dual Active Bridge converter</a:t>
            </a:r>
          </a:p>
          <a:p>
            <a:pPr marL="780783" lvl="1" indent="-390391" algn="l">
              <a:lnSpc>
                <a:spcPts val="5062"/>
              </a:lnSpc>
              <a:buFont typeface="Arial"/>
              <a:buChar char="•"/>
            </a:pPr>
            <a:r>
              <a:rPr lang="en-US" sz="3616">
                <a:solidFill>
                  <a:srgbClr val="000000"/>
                </a:solidFill>
                <a:latin typeface="Canva Sans"/>
                <a:ea typeface="Canva Sans"/>
                <a:cs typeface="Canva Sans"/>
                <a:sym typeface="Canva Sans"/>
              </a:rPr>
              <a:t>Essential requirement for this phase is to provide high efficiency, voltage stability and galvanic isolation.</a:t>
            </a: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Literature Review</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dirty="0">
                <a:solidFill>
                  <a:srgbClr val="F5F7FA"/>
                </a:solidFill>
                <a:latin typeface="Raleway"/>
                <a:ea typeface="Raleway"/>
                <a:cs typeface="Raleway"/>
                <a:sym typeface="Raleway"/>
              </a:rPr>
              <a:t>Chapter </a:t>
            </a:r>
            <a:r>
              <a:rPr lang="en-US" sz="2799" dirty="0" smtClean="0">
                <a:solidFill>
                  <a:srgbClr val="F5F7FA"/>
                </a:solidFill>
                <a:latin typeface="Raleway"/>
                <a:ea typeface="Raleway"/>
                <a:cs typeface="Raleway"/>
                <a:sym typeface="Raleway"/>
              </a:rPr>
              <a:t>V</a:t>
            </a:r>
            <a:endParaRPr lang="en-US" sz="2799" dirty="0">
              <a:solidFill>
                <a:srgbClr val="F5F7FA"/>
              </a:solidFill>
              <a:latin typeface="Raleway"/>
              <a:ea typeface="Raleway"/>
              <a:cs typeface="Raleway"/>
              <a:sym typeface="Raleway"/>
            </a:endParaRPr>
          </a:p>
        </p:txBody>
      </p:sp>
      <p:sp>
        <p:nvSpPr>
          <p:cNvPr id="6" name="TextBox 6"/>
          <p:cNvSpPr txBox="1"/>
          <p:nvPr/>
        </p:nvSpPr>
        <p:spPr>
          <a:xfrm>
            <a:off x="5069691" y="8724265"/>
            <a:ext cx="12505595"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8749093" y="2723333"/>
            <a:ext cx="9538907" cy="5699497"/>
          </a:xfrm>
          <a:custGeom>
            <a:avLst/>
            <a:gdLst/>
            <a:ahLst/>
            <a:cxnLst/>
            <a:rect l="l" t="t" r="r" b="b"/>
            <a:pathLst>
              <a:path w="9538907" h="5699497">
                <a:moveTo>
                  <a:pt x="0" y="0"/>
                </a:moveTo>
                <a:lnTo>
                  <a:pt x="9538907" y="0"/>
                </a:lnTo>
                <a:lnTo>
                  <a:pt x="9538907" y="5699497"/>
                </a:lnTo>
                <a:lnTo>
                  <a:pt x="0" y="5699497"/>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Literature Review: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028700" y="1030613"/>
            <a:ext cx="8648700" cy="936154"/>
          </a:xfrm>
          <a:prstGeom prst="rect">
            <a:avLst/>
          </a:prstGeom>
        </p:spPr>
        <p:txBody>
          <a:bodyPr wrap="square" lIns="0" tIns="0" rIns="0" bIns="0" rtlCol="0" anchor="t">
            <a:spAutoFit/>
          </a:bodyPr>
          <a:lstStyle/>
          <a:p>
            <a:pPr algn="ctr">
              <a:lnSpc>
                <a:spcPts val="7279"/>
              </a:lnSpc>
            </a:pPr>
            <a:r>
              <a:rPr lang="en-US" sz="5199" b="1" dirty="0">
                <a:solidFill>
                  <a:srgbClr val="003F91"/>
                </a:solidFill>
                <a:latin typeface="Playfair Display Bold"/>
                <a:ea typeface="Playfair Display Bold"/>
                <a:cs typeface="Playfair Display Bold"/>
                <a:sym typeface="Playfair Display Bold"/>
              </a:rPr>
              <a:t>Controlled Bridge Rectifier</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12" name="TextBox 12"/>
          <p:cNvSpPr txBox="1"/>
          <p:nvPr/>
        </p:nvSpPr>
        <p:spPr>
          <a:xfrm>
            <a:off x="706867" y="2495148"/>
            <a:ext cx="7519495" cy="6715527"/>
          </a:xfrm>
          <a:prstGeom prst="rect">
            <a:avLst/>
          </a:prstGeom>
        </p:spPr>
        <p:txBody>
          <a:bodyPr lIns="0" tIns="0" rIns="0" bIns="0" rtlCol="0" anchor="t">
            <a:spAutoFit/>
          </a:bodyPr>
          <a:lstStyle/>
          <a:p>
            <a:pPr marL="743623" lvl="1" indent="-371812" algn="ctr">
              <a:lnSpc>
                <a:spcPts val="4822"/>
              </a:lnSpc>
              <a:buFont typeface="Arial"/>
              <a:buChar char="•"/>
            </a:pPr>
            <a:r>
              <a:rPr lang="en-US" sz="3444" dirty="0">
                <a:solidFill>
                  <a:srgbClr val="000000"/>
                </a:solidFill>
                <a:latin typeface="Canva Sans"/>
                <a:ea typeface="Canva Sans"/>
                <a:cs typeface="Canva Sans"/>
                <a:sym typeface="Canva Sans"/>
              </a:rPr>
              <a:t>Converts AC to controlled DC using </a:t>
            </a:r>
            <a:r>
              <a:rPr lang="en-US" sz="3444" dirty="0" err="1">
                <a:solidFill>
                  <a:srgbClr val="000000"/>
                </a:solidFill>
                <a:latin typeface="Canva Sans"/>
                <a:ea typeface="Canva Sans"/>
                <a:cs typeface="Canva Sans"/>
                <a:sym typeface="Canva Sans"/>
              </a:rPr>
              <a:t>thyristors</a:t>
            </a:r>
            <a:r>
              <a:rPr lang="en-US" sz="3444" dirty="0">
                <a:solidFill>
                  <a:srgbClr val="000000"/>
                </a:solidFill>
                <a:latin typeface="Canva Sans"/>
                <a:ea typeface="Canva Sans"/>
                <a:cs typeface="Canva Sans"/>
                <a:sym typeface="Canva Sans"/>
              </a:rPr>
              <a:t>.</a:t>
            </a:r>
          </a:p>
          <a:p>
            <a:pPr marL="743623" lvl="1" indent="-371812" algn="ctr">
              <a:lnSpc>
                <a:spcPts val="4822"/>
              </a:lnSpc>
              <a:buFont typeface="Arial"/>
              <a:buChar char="•"/>
            </a:pPr>
            <a:r>
              <a:rPr lang="en-US" sz="3444" dirty="0">
                <a:solidFill>
                  <a:srgbClr val="000000"/>
                </a:solidFill>
                <a:latin typeface="Canva Sans"/>
                <a:ea typeface="Canva Sans"/>
                <a:cs typeface="Canva Sans"/>
                <a:sym typeface="Canva Sans"/>
              </a:rPr>
              <a:t>Output regulated by adjusting firing angle.</a:t>
            </a:r>
          </a:p>
          <a:p>
            <a:pPr marL="743623" lvl="1" indent="-371812" algn="ctr">
              <a:lnSpc>
                <a:spcPts val="4822"/>
              </a:lnSpc>
              <a:buFont typeface="Arial"/>
              <a:buChar char="•"/>
            </a:pPr>
            <a:r>
              <a:rPr lang="en-US" sz="3444" dirty="0">
                <a:solidFill>
                  <a:srgbClr val="000000"/>
                </a:solidFill>
                <a:latin typeface="Canva Sans"/>
                <a:ea typeface="Canva Sans"/>
                <a:cs typeface="Canva Sans"/>
                <a:sym typeface="Canva Sans"/>
              </a:rPr>
              <a:t>Types: half-controlled and fully-controlled.</a:t>
            </a:r>
          </a:p>
          <a:p>
            <a:pPr marL="743623" lvl="1" indent="-371812" algn="ctr">
              <a:lnSpc>
                <a:spcPts val="4822"/>
              </a:lnSpc>
              <a:buFont typeface="Arial"/>
              <a:buChar char="•"/>
            </a:pPr>
            <a:r>
              <a:rPr lang="en-US" sz="3444" dirty="0">
                <a:solidFill>
                  <a:srgbClr val="000000"/>
                </a:solidFill>
                <a:latin typeface="Canva Sans"/>
                <a:ea typeface="Canva Sans"/>
                <a:cs typeface="Canva Sans"/>
                <a:sym typeface="Canva Sans"/>
              </a:rPr>
              <a:t>Used in motor drives, chargers, and power supplies.</a:t>
            </a:r>
          </a:p>
          <a:p>
            <a:pPr marL="743623" lvl="1" indent="-371812" algn="ctr">
              <a:lnSpc>
                <a:spcPts val="4822"/>
              </a:lnSpc>
              <a:buFont typeface="Arial"/>
              <a:buChar char="•"/>
            </a:pPr>
            <a:r>
              <a:rPr lang="en-US" sz="3444" dirty="0">
                <a:solidFill>
                  <a:srgbClr val="000000"/>
                </a:solidFill>
                <a:latin typeface="Canva Sans"/>
                <a:ea typeface="Canva Sans"/>
                <a:cs typeface="Canva Sans"/>
                <a:sym typeface="Canva Sans"/>
              </a:rPr>
              <a:t>Offers variable DC output and high efficiency.</a:t>
            </a:r>
          </a:p>
          <a:p>
            <a:pPr algn="ctr">
              <a:lnSpc>
                <a:spcPts val="4822"/>
              </a:lnSpc>
            </a:pPr>
            <a:endParaRPr lang="en-US" sz="3444" dirty="0">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8755566" y="3009900"/>
            <a:ext cx="9128873" cy="4416092"/>
          </a:xfrm>
          <a:custGeom>
            <a:avLst/>
            <a:gdLst/>
            <a:ahLst/>
            <a:cxnLst/>
            <a:rect l="l" t="t" r="r" b="b"/>
            <a:pathLst>
              <a:path w="9128873" h="4416092">
                <a:moveTo>
                  <a:pt x="0" y="0"/>
                </a:moveTo>
                <a:lnTo>
                  <a:pt x="9128873" y="0"/>
                </a:lnTo>
                <a:lnTo>
                  <a:pt x="9128873" y="4416092"/>
                </a:lnTo>
                <a:lnTo>
                  <a:pt x="0" y="4416092"/>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Literature Review: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028700" y="1030613"/>
            <a:ext cx="8801100" cy="936154"/>
          </a:xfrm>
          <a:prstGeom prst="rect">
            <a:avLst/>
          </a:prstGeom>
        </p:spPr>
        <p:txBody>
          <a:bodyPr wrap="square" lIns="0" tIns="0" rIns="0" bIns="0" rtlCol="0" anchor="t">
            <a:spAutoFit/>
          </a:bodyPr>
          <a:lstStyle/>
          <a:p>
            <a:pPr algn="ctr">
              <a:lnSpc>
                <a:spcPts val="7279"/>
              </a:lnSpc>
            </a:pPr>
            <a:r>
              <a:rPr lang="en-US" sz="5199" b="1" dirty="0">
                <a:solidFill>
                  <a:srgbClr val="003F91"/>
                </a:solidFill>
                <a:latin typeface="Playfair Display Bold"/>
                <a:ea typeface="Playfair Display Bold"/>
                <a:cs typeface="Playfair Display Bold"/>
                <a:sym typeface="Playfair Display Bold"/>
              </a:rPr>
              <a:t>Controlled Bridge Rectifier</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id="12" name="TextBox 12"/>
          <p:cNvSpPr txBox="1"/>
          <p:nvPr/>
        </p:nvSpPr>
        <p:spPr>
          <a:xfrm>
            <a:off x="1144732" y="2415346"/>
            <a:ext cx="7610834" cy="6155531"/>
          </a:xfrm>
          <a:prstGeom prst="rect">
            <a:avLst/>
          </a:prstGeom>
        </p:spPr>
        <p:txBody>
          <a:bodyPr lIns="0" tIns="0" rIns="0" bIns="0" rtlCol="0" anchor="t">
            <a:spAutoFit/>
          </a:bodyPr>
          <a:lstStyle/>
          <a:p>
            <a:pPr algn="ctr">
              <a:lnSpc>
                <a:spcPts val="4759"/>
              </a:lnSpc>
            </a:pPr>
            <a:r>
              <a:rPr lang="en-US" sz="3399" b="1" dirty="0">
                <a:solidFill>
                  <a:srgbClr val="000000"/>
                </a:solidFill>
                <a:latin typeface="Canva Sans"/>
                <a:ea typeface="Canva Sans"/>
                <a:cs typeface="Canva Sans"/>
                <a:sym typeface="Canva Sans"/>
              </a:rPr>
              <a:t>Major Disadvantage:</a:t>
            </a:r>
            <a:r>
              <a:rPr lang="en-US" sz="3399" dirty="0">
                <a:solidFill>
                  <a:srgbClr val="000000"/>
                </a:solidFill>
                <a:latin typeface="Canva Sans"/>
                <a:ea typeface="Canva Sans"/>
                <a:cs typeface="Canva Sans"/>
                <a:sym typeface="Canva Sans"/>
              </a:rPr>
              <a:t> </a:t>
            </a:r>
            <a:endParaRPr lang="en-US" sz="3399" dirty="0" smtClean="0">
              <a:solidFill>
                <a:srgbClr val="000000"/>
              </a:solidFill>
              <a:latin typeface="Canva Sans"/>
              <a:ea typeface="Canva Sans"/>
              <a:cs typeface="Canva Sans"/>
              <a:sym typeface="Canva Sans"/>
            </a:endParaRPr>
          </a:p>
          <a:p>
            <a:pPr algn="ctr">
              <a:lnSpc>
                <a:spcPts val="4759"/>
              </a:lnSpc>
            </a:pPr>
            <a:r>
              <a:rPr lang="en-US" sz="3399" dirty="0" smtClean="0">
                <a:solidFill>
                  <a:srgbClr val="000000"/>
                </a:solidFill>
                <a:latin typeface="Canva Sans"/>
                <a:ea typeface="Canva Sans"/>
                <a:cs typeface="Canva Sans"/>
                <a:sym typeface="Canva Sans"/>
              </a:rPr>
              <a:t>Pulsating </a:t>
            </a:r>
            <a:r>
              <a:rPr lang="en-US" sz="3399" dirty="0">
                <a:solidFill>
                  <a:srgbClr val="000000"/>
                </a:solidFill>
                <a:latin typeface="Canva Sans"/>
                <a:ea typeface="Canva Sans"/>
                <a:cs typeface="Canva Sans"/>
                <a:sym typeface="Canva Sans"/>
              </a:rPr>
              <a:t>DC Voltage</a:t>
            </a:r>
          </a:p>
          <a:p>
            <a:pPr algn="ctr">
              <a:lnSpc>
                <a:spcPts val="4759"/>
              </a:lnSpc>
            </a:pPr>
            <a:endParaRPr lang="en-US" sz="3399" dirty="0">
              <a:solidFill>
                <a:srgbClr val="000000"/>
              </a:solidFill>
              <a:latin typeface="Canva Sans"/>
              <a:ea typeface="Canva Sans"/>
              <a:cs typeface="Canva Sans"/>
              <a:sym typeface="Canva Sans"/>
            </a:endParaRPr>
          </a:p>
          <a:p>
            <a:pPr algn="ctr">
              <a:lnSpc>
                <a:spcPts val="4759"/>
              </a:lnSpc>
            </a:pPr>
            <a:endParaRPr lang="en-US" sz="3399" dirty="0">
              <a:solidFill>
                <a:srgbClr val="000000"/>
              </a:solidFill>
              <a:latin typeface="Canva Sans"/>
              <a:ea typeface="Canva Sans"/>
              <a:cs typeface="Canva Sans"/>
              <a:sym typeface="Canva Sans"/>
            </a:endParaRPr>
          </a:p>
          <a:p>
            <a:pPr algn="ctr">
              <a:lnSpc>
                <a:spcPts val="4759"/>
              </a:lnSpc>
            </a:pPr>
            <a:r>
              <a:rPr lang="en-US" sz="3399" dirty="0">
                <a:solidFill>
                  <a:srgbClr val="000000"/>
                </a:solidFill>
                <a:latin typeface="Canva Sans"/>
                <a:ea typeface="Canva Sans"/>
                <a:cs typeface="Canva Sans"/>
                <a:sym typeface="Canva Sans"/>
              </a:rPr>
              <a:t>Pulsating DC causes inefficient charging, battery overheating, reduced battery life, and can damage sensitive battery chemistries.</a:t>
            </a:r>
          </a:p>
          <a:p>
            <a:pPr algn="ctr">
              <a:lnSpc>
                <a:spcPts val="4759"/>
              </a:lnSpc>
            </a:pPr>
            <a:endParaRPr lang="en-US" sz="3399" dirty="0">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7196047" y="3183781"/>
            <a:ext cx="11301259" cy="5650629"/>
          </a:xfrm>
          <a:custGeom>
            <a:avLst/>
            <a:gdLst/>
            <a:ahLst/>
            <a:cxnLst/>
            <a:rect l="l" t="t" r="r" b="b"/>
            <a:pathLst>
              <a:path w="11301259" h="5650629">
                <a:moveTo>
                  <a:pt x="0" y="0"/>
                </a:moveTo>
                <a:lnTo>
                  <a:pt x="11301259" y="0"/>
                </a:lnTo>
                <a:lnTo>
                  <a:pt x="11301259" y="5650629"/>
                </a:lnTo>
                <a:lnTo>
                  <a:pt x="0" y="5650629"/>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11" name="TextBox 11"/>
          <p:cNvSpPr txBox="1"/>
          <p:nvPr/>
        </p:nvSpPr>
        <p:spPr>
          <a:xfrm>
            <a:off x="847771" y="1030613"/>
            <a:ext cx="13253163"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Controlled Bridge Rectifier with Capacitor</a:t>
            </a:r>
          </a:p>
        </p:txBody>
      </p:sp>
      <p:sp>
        <p:nvSpPr>
          <p:cNvPr id="12" name="TextBox 12"/>
          <p:cNvSpPr txBox="1"/>
          <p:nvPr/>
        </p:nvSpPr>
        <p:spPr>
          <a:xfrm>
            <a:off x="901396" y="2542404"/>
            <a:ext cx="6021798" cy="6866709"/>
          </a:xfrm>
          <a:prstGeom prst="rect">
            <a:avLst/>
          </a:prstGeom>
        </p:spPr>
        <p:txBody>
          <a:bodyPr lIns="0" tIns="0" rIns="0" bIns="0" rtlCol="0" anchor="t">
            <a:spAutoFit/>
          </a:bodyPr>
          <a:lstStyle/>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Capacitor smooths pulsating DC.</a:t>
            </a:r>
          </a:p>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Provides steady output voltage.</a:t>
            </a:r>
          </a:p>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Reduces ripple and heating.</a:t>
            </a:r>
          </a:p>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Increases charging efficiency.</a:t>
            </a:r>
          </a:p>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Lowers electromagnetic interference.</a:t>
            </a:r>
          </a:p>
          <a:p>
            <a:pPr algn="ctr">
              <a:lnSpc>
                <a:spcPts val="4968"/>
              </a:lnSpc>
            </a:pPr>
            <a:endParaRPr lang="en-US" sz="3549">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6718416" y="2867842"/>
            <a:ext cx="11203751" cy="5410478"/>
          </a:xfrm>
          <a:custGeom>
            <a:avLst/>
            <a:gdLst/>
            <a:ahLst/>
            <a:cxnLst/>
            <a:rect l="l" t="t" r="r" b="b"/>
            <a:pathLst>
              <a:path w="11203751" h="5410478">
                <a:moveTo>
                  <a:pt x="0" y="0"/>
                </a:moveTo>
                <a:lnTo>
                  <a:pt x="11203751" y="0"/>
                </a:lnTo>
                <a:lnTo>
                  <a:pt x="11203751" y="5410478"/>
                </a:lnTo>
                <a:lnTo>
                  <a:pt x="0" y="5410478"/>
                </a:lnTo>
                <a:lnTo>
                  <a:pt x="0" y="0"/>
                </a:lnTo>
                <a:close/>
              </a:path>
            </a:pathLst>
          </a:custGeom>
          <a:blipFill>
            <a:blip r:embed="rId2"/>
            <a:stretch>
              <a:fillRect r="-870"/>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id="11" name="TextBox 11"/>
          <p:cNvSpPr txBox="1"/>
          <p:nvPr/>
        </p:nvSpPr>
        <p:spPr>
          <a:xfrm>
            <a:off x="847771" y="1030613"/>
            <a:ext cx="13292156"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Controlled Bridge Rectifier with Capacitor</a:t>
            </a:r>
          </a:p>
        </p:txBody>
      </p:sp>
      <p:sp>
        <p:nvSpPr>
          <p:cNvPr id="12" name="TextBox 12"/>
          <p:cNvSpPr txBox="1"/>
          <p:nvPr/>
        </p:nvSpPr>
        <p:spPr>
          <a:xfrm>
            <a:off x="1031744" y="2791642"/>
            <a:ext cx="5502698" cy="4148175"/>
          </a:xfrm>
          <a:prstGeom prst="rect">
            <a:avLst/>
          </a:prstGeom>
        </p:spPr>
        <p:txBody>
          <a:bodyPr lIns="0" tIns="0" rIns="0" bIns="0" rtlCol="0" anchor="t">
            <a:spAutoFit/>
          </a:bodyPr>
          <a:lstStyle/>
          <a:p>
            <a:pPr algn="ctr">
              <a:lnSpc>
                <a:spcPts val="5510"/>
              </a:lnSpc>
            </a:pPr>
            <a:r>
              <a:rPr lang="en-US" sz="3936" b="1">
                <a:solidFill>
                  <a:srgbClr val="000000"/>
                </a:solidFill>
                <a:latin typeface="Canva Sans Bold"/>
                <a:ea typeface="Canva Sans Bold"/>
                <a:cs typeface="Canva Sans Bold"/>
                <a:sym typeface="Canva Sans Bold"/>
              </a:rPr>
              <a:t>Major disadvantage:</a:t>
            </a:r>
            <a:r>
              <a:rPr lang="en-US" sz="3936">
                <a:solidFill>
                  <a:srgbClr val="000000"/>
                </a:solidFill>
                <a:latin typeface="Canva Sans"/>
                <a:ea typeface="Canva Sans"/>
                <a:cs typeface="Canva Sans"/>
                <a:sym typeface="Canva Sans"/>
              </a:rPr>
              <a:t> Capacitor-filtered controlled rectifiers have a poor power factor, especially at light loads.</a:t>
            </a:r>
          </a:p>
        </p:txBody>
      </p:sp>
      <p:sp>
        <p:nvSpPr>
          <p:cNvPr id="13" name="TextBox 13"/>
          <p:cNvSpPr txBox="1"/>
          <p:nvPr/>
        </p:nvSpPr>
        <p:spPr>
          <a:xfrm>
            <a:off x="1215718" y="8634730"/>
            <a:ext cx="14314258" cy="1180465"/>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Why</a:t>
            </a:r>
            <a:r>
              <a:rPr lang="en-US" sz="3399">
                <a:solidFill>
                  <a:srgbClr val="000000"/>
                </a:solidFill>
                <a:latin typeface="Canva Sans"/>
                <a:ea typeface="Canva Sans"/>
                <a:cs typeface="Canva Sans"/>
                <a:sym typeface="Canva Sans"/>
              </a:rPr>
              <a:t>: Current becomes highly peaky and out of phase with voltage, causing inefficient power use and stressing the AC supply.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1066800" y="382358"/>
            <a:ext cx="2642270" cy="1085850"/>
          </a:xfrm>
          <a:prstGeom prst="rect">
            <a:avLst/>
          </a:prstGeom>
        </p:spPr>
        <p:txBody>
          <a:bodyPr lIns="0" tIns="0" rIns="0" bIns="0" rtlCol="0" anchor="t">
            <a:spAutoFit/>
          </a:bodyPr>
          <a:lstStyle/>
          <a:p>
            <a:pPr algn="l">
              <a:lnSpc>
                <a:spcPts val="4320"/>
              </a:lnSpc>
            </a:pPr>
            <a:r>
              <a:rPr lang="en-US" sz="3600" b="1" spc="111" dirty="0">
                <a:solidFill>
                  <a:srgbClr val="F5F7FA"/>
                </a:solidFill>
                <a:latin typeface="Playfair Display Heavy"/>
                <a:ea typeface="Playfair Display Heavy"/>
                <a:cs typeface="Playfair Display Heavy"/>
                <a:sym typeface="Playfair Display Heavy"/>
              </a:rPr>
              <a:t>Table of Contents</a:t>
            </a:r>
          </a:p>
        </p:txBody>
      </p:sp>
      <p:sp>
        <p:nvSpPr>
          <p:cNvPr id="5" name="TextBox 5"/>
          <p:cNvSpPr txBox="1"/>
          <p:nvPr/>
        </p:nvSpPr>
        <p:spPr>
          <a:xfrm>
            <a:off x="5069691" y="1772018"/>
            <a:ext cx="8481782" cy="534035"/>
          </a:xfrm>
          <a:prstGeom prst="rect">
            <a:avLst/>
          </a:prstGeom>
        </p:spPr>
        <p:txBody>
          <a:bodyPr lIns="0" tIns="0" rIns="0" bIns="0" rtlCol="0" anchor="t">
            <a:spAutoFit/>
          </a:bodyPr>
          <a:lstStyle/>
          <a:p>
            <a:pPr algn="l">
              <a:lnSpc>
                <a:spcPts val="4479"/>
              </a:lnSpc>
            </a:pPr>
            <a:r>
              <a:rPr lang="en-US" sz="2799" dirty="0">
                <a:solidFill>
                  <a:srgbClr val="003F91"/>
                </a:solidFill>
                <a:latin typeface="Raleway"/>
                <a:ea typeface="Raleway"/>
                <a:cs typeface="Raleway"/>
                <a:sym typeface="Raleway"/>
              </a:rPr>
              <a:t>Introduction</a:t>
            </a:r>
          </a:p>
        </p:txBody>
      </p:sp>
      <p:sp>
        <p:nvSpPr>
          <p:cNvPr id="6" name="TextBox 6"/>
          <p:cNvSpPr txBox="1"/>
          <p:nvPr/>
        </p:nvSpPr>
        <p:spPr>
          <a:xfrm>
            <a:off x="5069691" y="3569047"/>
            <a:ext cx="8481782" cy="534035"/>
          </a:xfrm>
          <a:prstGeom prst="rect">
            <a:avLst/>
          </a:prstGeom>
        </p:spPr>
        <p:txBody>
          <a:bodyPr lIns="0" tIns="0" rIns="0" bIns="0" rtlCol="0" anchor="t">
            <a:spAutoFit/>
          </a:bodyPr>
          <a:lstStyle/>
          <a:p>
            <a:pPr algn="l">
              <a:lnSpc>
                <a:spcPts val="4479"/>
              </a:lnSpc>
            </a:pPr>
            <a:r>
              <a:rPr lang="en-US" sz="2799" dirty="0">
                <a:solidFill>
                  <a:srgbClr val="003F91"/>
                </a:solidFill>
                <a:latin typeface="Raleway"/>
                <a:ea typeface="Raleway"/>
                <a:cs typeface="Raleway"/>
                <a:sym typeface="Raleway"/>
              </a:rPr>
              <a:t>Project Objectives</a:t>
            </a:r>
          </a:p>
        </p:txBody>
      </p:sp>
      <p:sp>
        <p:nvSpPr>
          <p:cNvPr id="7" name="TextBox 7"/>
          <p:cNvSpPr txBox="1"/>
          <p:nvPr/>
        </p:nvSpPr>
        <p:spPr>
          <a:xfrm>
            <a:off x="5069691" y="6391641"/>
            <a:ext cx="8481782" cy="534035"/>
          </a:xfrm>
          <a:prstGeom prst="rect">
            <a:avLst/>
          </a:prstGeom>
        </p:spPr>
        <p:txBody>
          <a:bodyPr lIns="0" tIns="0" rIns="0" bIns="0" rtlCol="0" anchor="t">
            <a:spAutoFit/>
          </a:bodyPr>
          <a:lstStyle/>
          <a:p>
            <a:pPr algn="l">
              <a:lnSpc>
                <a:spcPts val="4479"/>
              </a:lnSpc>
            </a:pPr>
            <a:r>
              <a:rPr lang="en-US" sz="2799" dirty="0">
                <a:solidFill>
                  <a:srgbClr val="003F91"/>
                </a:solidFill>
                <a:latin typeface="Raleway"/>
                <a:ea typeface="Raleway"/>
                <a:cs typeface="Raleway"/>
                <a:sym typeface="Raleway"/>
              </a:rPr>
              <a:t>Methodology</a:t>
            </a:r>
          </a:p>
        </p:txBody>
      </p:sp>
      <p:sp>
        <p:nvSpPr>
          <p:cNvPr id="8" name="TextBox 8"/>
          <p:cNvSpPr txBox="1"/>
          <p:nvPr/>
        </p:nvSpPr>
        <p:spPr>
          <a:xfrm>
            <a:off x="5035055" y="7342122"/>
            <a:ext cx="8481782" cy="534035"/>
          </a:xfrm>
          <a:prstGeom prst="rect">
            <a:avLst/>
          </a:prstGeom>
        </p:spPr>
        <p:txBody>
          <a:bodyPr lIns="0" tIns="0" rIns="0" bIns="0" rtlCol="0" anchor="t">
            <a:spAutoFit/>
          </a:bodyPr>
          <a:lstStyle/>
          <a:p>
            <a:pPr algn="l">
              <a:lnSpc>
                <a:spcPts val="4479"/>
              </a:lnSpc>
            </a:pPr>
            <a:r>
              <a:rPr lang="en-US" sz="2799" dirty="0">
                <a:solidFill>
                  <a:srgbClr val="003F91"/>
                </a:solidFill>
                <a:latin typeface="Raleway"/>
                <a:ea typeface="Raleway"/>
                <a:cs typeface="Raleway"/>
                <a:sym typeface="Raleway"/>
              </a:rPr>
              <a:t>Results and Discussions</a:t>
            </a:r>
          </a:p>
        </p:txBody>
      </p:sp>
      <p:sp>
        <p:nvSpPr>
          <p:cNvPr id="9" name="TextBox 9"/>
          <p:cNvSpPr txBox="1"/>
          <p:nvPr/>
        </p:nvSpPr>
        <p:spPr>
          <a:xfrm>
            <a:off x="5069691" y="8410583"/>
            <a:ext cx="8481782" cy="534035"/>
          </a:xfrm>
          <a:prstGeom prst="rect">
            <a:avLst/>
          </a:prstGeom>
        </p:spPr>
        <p:txBody>
          <a:bodyPr lIns="0" tIns="0" rIns="0" bIns="0" rtlCol="0" anchor="t">
            <a:spAutoFit/>
          </a:bodyPr>
          <a:lstStyle/>
          <a:p>
            <a:pPr algn="l">
              <a:lnSpc>
                <a:spcPts val="4479"/>
              </a:lnSpc>
            </a:pPr>
            <a:r>
              <a:rPr lang="en-US" sz="2799" dirty="0">
                <a:solidFill>
                  <a:srgbClr val="003F91"/>
                </a:solidFill>
                <a:latin typeface="Raleway"/>
                <a:ea typeface="Raleway"/>
                <a:cs typeface="Raleway"/>
                <a:sym typeface="Raleway"/>
              </a:rPr>
              <a:t>Conclusion </a:t>
            </a:r>
          </a:p>
        </p:txBody>
      </p:sp>
      <p:sp>
        <p:nvSpPr>
          <p:cNvPr id="10" name="TextBox 10"/>
          <p:cNvSpPr txBox="1"/>
          <p:nvPr/>
        </p:nvSpPr>
        <p:spPr>
          <a:xfrm>
            <a:off x="2892884" y="1836936"/>
            <a:ext cx="682307" cy="534035"/>
          </a:xfrm>
          <a:prstGeom prst="rect">
            <a:avLst/>
          </a:prstGeom>
        </p:spPr>
        <p:txBody>
          <a:bodyPr lIns="0" tIns="0" rIns="0" bIns="0" rtlCol="0" anchor="t">
            <a:spAutoFit/>
          </a:bodyPr>
          <a:lstStyle/>
          <a:p>
            <a:pPr algn="l">
              <a:lnSpc>
                <a:spcPts val="4479"/>
              </a:lnSpc>
            </a:pPr>
            <a:r>
              <a:rPr lang="en-US" sz="2799" dirty="0">
                <a:solidFill>
                  <a:srgbClr val="F5F7FA"/>
                </a:solidFill>
                <a:latin typeface="Raleway"/>
                <a:ea typeface="Raleway"/>
                <a:cs typeface="Raleway"/>
                <a:sym typeface="Raleway"/>
              </a:rPr>
              <a:t>I</a:t>
            </a:r>
          </a:p>
        </p:txBody>
      </p:sp>
      <p:sp>
        <p:nvSpPr>
          <p:cNvPr id="11" name="TextBox 11"/>
          <p:cNvSpPr txBox="1"/>
          <p:nvPr/>
        </p:nvSpPr>
        <p:spPr>
          <a:xfrm>
            <a:off x="2892883" y="3569047"/>
            <a:ext cx="682307" cy="534035"/>
          </a:xfrm>
          <a:prstGeom prst="rect">
            <a:avLst/>
          </a:prstGeom>
        </p:spPr>
        <p:txBody>
          <a:bodyPr lIns="0" tIns="0" rIns="0" bIns="0" rtlCol="0" anchor="t">
            <a:spAutoFit/>
          </a:bodyPr>
          <a:lstStyle/>
          <a:p>
            <a:pPr algn="l">
              <a:lnSpc>
                <a:spcPts val="4479"/>
              </a:lnSpc>
            </a:pPr>
            <a:r>
              <a:rPr lang="en-US" sz="2799" dirty="0">
                <a:solidFill>
                  <a:srgbClr val="F5F7FA"/>
                </a:solidFill>
                <a:latin typeface="Raleway"/>
                <a:ea typeface="Raleway"/>
                <a:cs typeface="Raleway"/>
                <a:sym typeface="Raleway"/>
              </a:rPr>
              <a:t>III</a:t>
            </a:r>
          </a:p>
        </p:txBody>
      </p:sp>
      <p:sp>
        <p:nvSpPr>
          <p:cNvPr id="12" name="TextBox 12"/>
          <p:cNvSpPr txBox="1"/>
          <p:nvPr/>
        </p:nvSpPr>
        <p:spPr>
          <a:xfrm>
            <a:off x="2892883" y="6348180"/>
            <a:ext cx="682307" cy="534035"/>
          </a:xfrm>
          <a:prstGeom prst="rect">
            <a:avLst/>
          </a:prstGeom>
        </p:spPr>
        <p:txBody>
          <a:bodyPr lIns="0" tIns="0" rIns="0" bIns="0" rtlCol="0" anchor="t">
            <a:spAutoFit/>
          </a:bodyPr>
          <a:lstStyle/>
          <a:p>
            <a:pPr algn="l">
              <a:lnSpc>
                <a:spcPts val="4479"/>
              </a:lnSpc>
            </a:pPr>
            <a:r>
              <a:rPr lang="en-US" sz="2799" dirty="0" smtClean="0">
                <a:solidFill>
                  <a:srgbClr val="F5F7FA"/>
                </a:solidFill>
                <a:latin typeface="Raleway"/>
                <a:ea typeface="Raleway"/>
                <a:cs typeface="Raleway"/>
                <a:sym typeface="Raleway"/>
              </a:rPr>
              <a:t>VI</a:t>
            </a:r>
            <a:endParaRPr lang="en-US" sz="2799" dirty="0">
              <a:solidFill>
                <a:srgbClr val="F5F7FA"/>
              </a:solidFill>
              <a:latin typeface="Raleway"/>
              <a:ea typeface="Raleway"/>
              <a:cs typeface="Raleway"/>
              <a:sym typeface="Raleway"/>
            </a:endParaRPr>
          </a:p>
        </p:txBody>
      </p:sp>
      <p:sp>
        <p:nvSpPr>
          <p:cNvPr id="13" name="TextBox 13"/>
          <p:cNvSpPr txBox="1"/>
          <p:nvPr/>
        </p:nvSpPr>
        <p:spPr>
          <a:xfrm>
            <a:off x="2892882" y="7384699"/>
            <a:ext cx="682307" cy="534035"/>
          </a:xfrm>
          <a:prstGeom prst="rect">
            <a:avLst/>
          </a:prstGeom>
        </p:spPr>
        <p:txBody>
          <a:bodyPr lIns="0" tIns="0" rIns="0" bIns="0" rtlCol="0" anchor="t">
            <a:spAutoFit/>
          </a:bodyPr>
          <a:lstStyle/>
          <a:p>
            <a:pPr algn="l">
              <a:lnSpc>
                <a:spcPts val="4479"/>
              </a:lnSpc>
            </a:pPr>
            <a:r>
              <a:rPr lang="en-US" sz="2799" dirty="0" smtClean="0">
                <a:solidFill>
                  <a:srgbClr val="F5F7FA"/>
                </a:solidFill>
                <a:latin typeface="Raleway"/>
                <a:ea typeface="Raleway"/>
                <a:cs typeface="Raleway"/>
                <a:sym typeface="Raleway"/>
              </a:rPr>
              <a:t>VII</a:t>
            </a:r>
            <a:endParaRPr lang="en-US" sz="2799" dirty="0">
              <a:solidFill>
                <a:srgbClr val="F5F7FA"/>
              </a:solidFill>
              <a:latin typeface="Raleway"/>
              <a:ea typeface="Raleway"/>
              <a:cs typeface="Raleway"/>
              <a:sym typeface="Raleway"/>
            </a:endParaRPr>
          </a:p>
        </p:txBody>
      </p:sp>
      <p:sp>
        <p:nvSpPr>
          <p:cNvPr id="14" name="TextBox 14"/>
          <p:cNvSpPr txBox="1"/>
          <p:nvPr/>
        </p:nvSpPr>
        <p:spPr>
          <a:xfrm>
            <a:off x="2920590" y="8405983"/>
            <a:ext cx="682307" cy="534035"/>
          </a:xfrm>
          <a:prstGeom prst="rect">
            <a:avLst/>
          </a:prstGeom>
        </p:spPr>
        <p:txBody>
          <a:bodyPr lIns="0" tIns="0" rIns="0" bIns="0" rtlCol="0" anchor="t">
            <a:spAutoFit/>
          </a:bodyPr>
          <a:lstStyle/>
          <a:p>
            <a:pPr algn="l">
              <a:lnSpc>
                <a:spcPts val="4479"/>
              </a:lnSpc>
            </a:pPr>
            <a:r>
              <a:rPr lang="en-US" sz="2799" dirty="0" smtClean="0">
                <a:solidFill>
                  <a:srgbClr val="F5F7FA"/>
                </a:solidFill>
                <a:latin typeface="Raleway"/>
                <a:ea typeface="Raleway"/>
                <a:cs typeface="Raleway"/>
                <a:sym typeface="Raleway"/>
              </a:rPr>
              <a:t>VIII</a:t>
            </a:r>
            <a:endParaRPr lang="en-US" sz="2799" dirty="0">
              <a:solidFill>
                <a:srgbClr val="F5F7FA"/>
              </a:solidFill>
              <a:latin typeface="Raleway"/>
              <a:ea typeface="Raleway"/>
              <a:cs typeface="Raleway"/>
              <a:sym typeface="Raleway"/>
            </a:endParaRPr>
          </a:p>
        </p:txBody>
      </p:sp>
      <p:sp>
        <p:nvSpPr>
          <p:cNvPr id="15" name="TextBox 15"/>
          <p:cNvSpPr txBox="1"/>
          <p:nvPr/>
        </p:nvSpPr>
        <p:spPr>
          <a:xfrm>
            <a:off x="16292943" y="1638294"/>
            <a:ext cx="682307" cy="534035"/>
          </a:xfrm>
          <a:prstGeom prst="rect">
            <a:avLst/>
          </a:prstGeom>
        </p:spPr>
        <p:txBody>
          <a:bodyPr lIns="0" tIns="0" rIns="0" bIns="0" rtlCol="0" anchor="t">
            <a:spAutoFit/>
          </a:bodyPr>
          <a:lstStyle/>
          <a:p>
            <a:pPr algn="r">
              <a:lnSpc>
                <a:spcPts val="4479"/>
              </a:lnSpc>
            </a:pPr>
            <a:r>
              <a:rPr lang="en-US" sz="2799" dirty="0">
                <a:solidFill>
                  <a:srgbClr val="003F91"/>
                </a:solidFill>
                <a:latin typeface="Raleway"/>
                <a:ea typeface="Raleway"/>
                <a:cs typeface="Raleway"/>
                <a:sym typeface="Raleway"/>
              </a:rPr>
              <a:t>3</a:t>
            </a:r>
          </a:p>
        </p:txBody>
      </p:sp>
      <p:sp>
        <p:nvSpPr>
          <p:cNvPr id="16" name="TextBox 16"/>
          <p:cNvSpPr txBox="1"/>
          <p:nvPr/>
        </p:nvSpPr>
        <p:spPr>
          <a:xfrm>
            <a:off x="16306800" y="3405378"/>
            <a:ext cx="682307" cy="534035"/>
          </a:xfrm>
          <a:prstGeom prst="rect">
            <a:avLst/>
          </a:prstGeom>
        </p:spPr>
        <p:txBody>
          <a:bodyPr lIns="0" tIns="0" rIns="0" bIns="0" rtlCol="0" anchor="t">
            <a:spAutoFit/>
          </a:bodyPr>
          <a:lstStyle/>
          <a:p>
            <a:pPr algn="r">
              <a:lnSpc>
                <a:spcPts val="4479"/>
              </a:lnSpc>
            </a:pPr>
            <a:r>
              <a:rPr lang="en-US" sz="2799" dirty="0">
                <a:solidFill>
                  <a:srgbClr val="003F91"/>
                </a:solidFill>
                <a:latin typeface="Raleway"/>
                <a:ea typeface="Raleway"/>
                <a:cs typeface="Raleway"/>
                <a:sym typeface="Raleway"/>
              </a:rPr>
              <a:t>7</a:t>
            </a:r>
          </a:p>
        </p:txBody>
      </p:sp>
      <p:sp>
        <p:nvSpPr>
          <p:cNvPr id="17" name="TextBox 17"/>
          <p:cNvSpPr txBox="1"/>
          <p:nvPr/>
        </p:nvSpPr>
        <p:spPr>
          <a:xfrm>
            <a:off x="16520993" y="6207704"/>
            <a:ext cx="682307" cy="518668"/>
          </a:xfrm>
          <a:prstGeom prst="rect">
            <a:avLst/>
          </a:prstGeom>
        </p:spPr>
        <p:txBody>
          <a:bodyPr lIns="0" tIns="0" rIns="0" bIns="0" rtlCol="0" anchor="t">
            <a:spAutoFit/>
          </a:bodyPr>
          <a:lstStyle/>
          <a:p>
            <a:pPr algn="r">
              <a:lnSpc>
                <a:spcPts val="4479"/>
              </a:lnSpc>
            </a:pPr>
            <a:r>
              <a:rPr lang="en-US" sz="2799" dirty="0" smtClean="0">
                <a:solidFill>
                  <a:srgbClr val="003F91"/>
                </a:solidFill>
                <a:latin typeface="Raleway"/>
                <a:ea typeface="Raleway"/>
                <a:cs typeface="Raleway"/>
                <a:sym typeface="Raleway"/>
              </a:rPr>
              <a:t>26</a:t>
            </a:r>
            <a:endParaRPr lang="en-US" sz="2799" dirty="0">
              <a:solidFill>
                <a:srgbClr val="003F91"/>
              </a:solidFill>
              <a:latin typeface="Raleway"/>
              <a:ea typeface="Raleway"/>
              <a:cs typeface="Raleway"/>
              <a:sym typeface="Raleway"/>
            </a:endParaRPr>
          </a:p>
        </p:txBody>
      </p:sp>
      <p:sp>
        <p:nvSpPr>
          <p:cNvPr id="18" name="TextBox 18"/>
          <p:cNvSpPr txBox="1"/>
          <p:nvPr/>
        </p:nvSpPr>
        <p:spPr>
          <a:xfrm>
            <a:off x="16507507" y="7279605"/>
            <a:ext cx="682307" cy="534035"/>
          </a:xfrm>
          <a:prstGeom prst="rect">
            <a:avLst/>
          </a:prstGeom>
        </p:spPr>
        <p:txBody>
          <a:bodyPr lIns="0" tIns="0" rIns="0" bIns="0" rtlCol="0" anchor="t">
            <a:spAutoFit/>
          </a:bodyPr>
          <a:lstStyle/>
          <a:p>
            <a:pPr algn="r">
              <a:lnSpc>
                <a:spcPts val="4479"/>
              </a:lnSpc>
            </a:pPr>
            <a:r>
              <a:rPr lang="en-US" sz="2799" dirty="0" smtClean="0">
                <a:solidFill>
                  <a:srgbClr val="003F91"/>
                </a:solidFill>
                <a:latin typeface="Raleway"/>
                <a:ea typeface="Raleway"/>
                <a:cs typeface="Raleway"/>
                <a:sym typeface="Raleway"/>
              </a:rPr>
              <a:t>35</a:t>
            </a:r>
            <a:endParaRPr lang="en-US" sz="2799" dirty="0">
              <a:solidFill>
                <a:srgbClr val="003F91"/>
              </a:solidFill>
              <a:latin typeface="Raleway"/>
              <a:ea typeface="Raleway"/>
              <a:cs typeface="Raleway"/>
              <a:sym typeface="Raleway"/>
            </a:endParaRPr>
          </a:p>
        </p:txBody>
      </p:sp>
      <p:sp>
        <p:nvSpPr>
          <p:cNvPr id="19" name="TextBox 19"/>
          <p:cNvSpPr txBox="1"/>
          <p:nvPr/>
        </p:nvSpPr>
        <p:spPr>
          <a:xfrm>
            <a:off x="16520994" y="8226438"/>
            <a:ext cx="682307" cy="534035"/>
          </a:xfrm>
          <a:prstGeom prst="rect">
            <a:avLst/>
          </a:prstGeom>
        </p:spPr>
        <p:txBody>
          <a:bodyPr lIns="0" tIns="0" rIns="0" bIns="0" rtlCol="0" anchor="t">
            <a:spAutoFit/>
          </a:bodyPr>
          <a:lstStyle/>
          <a:p>
            <a:pPr algn="r">
              <a:lnSpc>
                <a:spcPts val="4479"/>
              </a:lnSpc>
            </a:pPr>
            <a:r>
              <a:rPr lang="en-US" sz="2799" dirty="0" smtClean="0">
                <a:solidFill>
                  <a:srgbClr val="003F91"/>
                </a:solidFill>
                <a:latin typeface="Raleway"/>
                <a:ea typeface="Raleway"/>
                <a:cs typeface="Raleway"/>
                <a:sym typeface="Raleway"/>
              </a:rPr>
              <a:t>44</a:t>
            </a:r>
            <a:endParaRPr lang="en-US" sz="2799" dirty="0">
              <a:solidFill>
                <a:srgbClr val="003F91"/>
              </a:solidFill>
              <a:latin typeface="Raleway"/>
              <a:ea typeface="Raleway"/>
              <a:cs typeface="Raleway"/>
              <a:sym typeface="Raleway"/>
            </a:endParaRPr>
          </a:p>
        </p:txBody>
      </p:sp>
      <p:sp>
        <p:nvSpPr>
          <p:cNvPr id="20" name="TextBox 20"/>
          <p:cNvSpPr txBox="1"/>
          <p:nvPr/>
        </p:nvSpPr>
        <p:spPr>
          <a:xfrm>
            <a:off x="16033603" y="621244"/>
            <a:ext cx="1503585" cy="534035"/>
          </a:xfrm>
          <a:prstGeom prst="rect">
            <a:avLst/>
          </a:prstGeom>
        </p:spPr>
        <p:txBody>
          <a:bodyPr lIns="0" tIns="0" rIns="0" bIns="0" rtlCol="0" anchor="t">
            <a:spAutoFit/>
          </a:bodyPr>
          <a:lstStyle/>
          <a:p>
            <a:pPr algn="ctr">
              <a:lnSpc>
                <a:spcPts val="4479"/>
              </a:lnSpc>
            </a:pPr>
            <a:r>
              <a:rPr lang="en-US" sz="2799" dirty="0">
                <a:solidFill>
                  <a:srgbClr val="003F91"/>
                </a:solidFill>
                <a:latin typeface="Raleway"/>
                <a:ea typeface="Raleway"/>
                <a:cs typeface="Raleway"/>
                <a:sym typeface="Raleway"/>
              </a:rPr>
              <a:t>Page</a:t>
            </a:r>
          </a:p>
        </p:txBody>
      </p:sp>
      <p:sp>
        <p:nvSpPr>
          <p:cNvPr id="21" name="TextBox 21"/>
          <p:cNvSpPr txBox="1"/>
          <p:nvPr/>
        </p:nvSpPr>
        <p:spPr>
          <a:xfrm>
            <a:off x="2920591" y="4490680"/>
            <a:ext cx="682307" cy="534035"/>
          </a:xfrm>
          <a:prstGeom prst="rect">
            <a:avLst/>
          </a:prstGeom>
        </p:spPr>
        <p:txBody>
          <a:bodyPr lIns="0" tIns="0" rIns="0" bIns="0" rtlCol="0" anchor="t">
            <a:spAutoFit/>
          </a:bodyPr>
          <a:lstStyle/>
          <a:p>
            <a:pPr algn="l">
              <a:lnSpc>
                <a:spcPts val="4479"/>
              </a:lnSpc>
            </a:pPr>
            <a:r>
              <a:rPr lang="en-US" sz="2799" dirty="0">
                <a:solidFill>
                  <a:srgbClr val="F5F7FA"/>
                </a:solidFill>
                <a:latin typeface="Raleway"/>
                <a:ea typeface="Raleway"/>
                <a:cs typeface="Raleway"/>
                <a:sym typeface="Raleway"/>
              </a:rPr>
              <a:t>IV</a:t>
            </a:r>
          </a:p>
        </p:txBody>
      </p:sp>
      <p:sp>
        <p:nvSpPr>
          <p:cNvPr id="22" name="TextBox 22"/>
          <p:cNvSpPr txBox="1"/>
          <p:nvPr/>
        </p:nvSpPr>
        <p:spPr>
          <a:xfrm>
            <a:off x="5069691" y="4490679"/>
            <a:ext cx="8481782" cy="534035"/>
          </a:xfrm>
          <a:prstGeom prst="rect">
            <a:avLst/>
          </a:prstGeom>
        </p:spPr>
        <p:txBody>
          <a:bodyPr lIns="0" tIns="0" rIns="0" bIns="0" rtlCol="0" anchor="t">
            <a:spAutoFit/>
          </a:bodyPr>
          <a:lstStyle/>
          <a:p>
            <a:pPr algn="l">
              <a:lnSpc>
                <a:spcPts val="4479"/>
              </a:lnSpc>
            </a:pPr>
            <a:r>
              <a:rPr lang="en-US" sz="2799" dirty="0">
                <a:solidFill>
                  <a:srgbClr val="003F91"/>
                </a:solidFill>
                <a:latin typeface="Raleway"/>
                <a:ea typeface="Raleway"/>
                <a:cs typeface="Raleway"/>
                <a:sym typeface="Raleway"/>
              </a:rPr>
              <a:t>System Overview</a:t>
            </a:r>
          </a:p>
        </p:txBody>
      </p:sp>
      <p:sp>
        <p:nvSpPr>
          <p:cNvPr id="23" name="TextBox 23"/>
          <p:cNvSpPr txBox="1"/>
          <p:nvPr/>
        </p:nvSpPr>
        <p:spPr>
          <a:xfrm>
            <a:off x="16306800" y="4457900"/>
            <a:ext cx="682307" cy="534035"/>
          </a:xfrm>
          <a:prstGeom prst="rect">
            <a:avLst/>
          </a:prstGeom>
        </p:spPr>
        <p:txBody>
          <a:bodyPr lIns="0" tIns="0" rIns="0" bIns="0" rtlCol="0" anchor="t">
            <a:spAutoFit/>
          </a:bodyPr>
          <a:lstStyle/>
          <a:p>
            <a:pPr algn="r">
              <a:lnSpc>
                <a:spcPts val="4479"/>
              </a:lnSpc>
            </a:pPr>
            <a:r>
              <a:rPr lang="en-US" sz="2799" dirty="0">
                <a:solidFill>
                  <a:srgbClr val="003F91"/>
                </a:solidFill>
                <a:latin typeface="Raleway"/>
                <a:ea typeface="Raleway"/>
                <a:cs typeface="Raleway"/>
                <a:sym typeface="Raleway"/>
              </a:rPr>
              <a:t>9</a:t>
            </a:r>
            <a:endParaRPr lang="en-US" sz="2799" dirty="0">
              <a:solidFill>
                <a:srgbClr val="003F91"/>
              </a:solidFill>
              <a:latin typeface="Raleway"/>
              <a:ea typeface="Raleway"/>
              <a:cs typeface="Raleway"/>
              <a:sym typeface="Raleway"/>
            </a:endParaRPr>
          </a:p>
        </p:txBody>
      </p:sp>
      <p:sp>
        <p:nvSpPr>
          <p:cNvPr id="24" name="TextBox 24"/>
          <p:cNvSpPr txBox="1"/>
          <p:nvPr/>
        </p:nvSpPr>
        <p:spPr>
          <a:xfrm>
            <a:off x="2920592" y="2666284"/>
            <a:ext cx="682307" cy="534035"/>
          </a:xfrm>
          <a:prstGeom prst="rect">
            <a:avLst/>
          </a:prstGeom>
        </p:spPr>
        <p:txBody>
          <a:bodyPr lIns="0" tIns="0" rIns="0" bIns="0" rtlCol="0" anchor="t">
            <a:spAutoFit/>
          </a:bodyPr>
          <a:lstStyle/>
          <a:p>
            <a:pPr algn="l">
              <a:lnSpc>
                <a:spcPts val="4479"/>
              </a:lnSpc>
            </a:pPr>
            <a:r>
              <a:rPr lang="en-US" sz="2799" dirty="0">
                <a:solidFill>
                  <a:srgbClr val="F5F7FA"/>
                </a:solidFill>
                <a:latin typeface="Raleway"/>
                <a:ea typeface="Raleway"/>
                <a:cs typeface="Raleway"/>
                <a:sym typeface="Raleway"/>
              </a:rPr>
              <a:t>II</a:t>
            </a:r>
          </a:p>
        </p:txBody>
      </p:sp>
      <p:sp>
        <p:nvSpPr>
          <p:cNvPr id="25" name="TextBox 25"/>
          <p:cNvSpPr txBox="1"/>
          <p:nvPr/>
        </p:nvSpPr>
        <p:spPr>
          <a:xfrm>
            <a:off x="5069691" y="2625918"/>
            <a:ext cx="8481782" cy="534035"/>
          </a:xfrm>
          <a:prstGeom prst="rect">
            <a:avLst/>
          </a:prstGeom>
        </p:spPr>
        <p:txBody>
          <a:bodyPr lIns="0" tIns="0" rIns="0" bIns="0" rtlCol="0" anchor="t">
            <a:spAutoFit/>
          </a:bodyPr>
          <a:lstStyle/>
          <a:p>
            <a:pPr algn="l">
              <a:lnSpc>
                <a:spcPts val="4479"/>
              </a:lnSpc>
            </a:pPr>
            <a:r>
              <a:rPr lang="en-US" sz="2799" dirty="0">
                <a:solidFill>
                  <a:srgbClr val="003F91"/>
                </a:solidFill>
                <a:latin typeface="Raleway"/>
                <a:ea typeface="Raleway"/>
                <a:cs typeface="Raleway"/>
                <a:sym typeface="Raleway"/>
              </a:rPr>
              <a:t>Problem Statement</a:t>
            </a:r>
          </a:p>
        </p:txBody>
      </p:sp>
      <p:sp>
        <p:nvSpPr>
          <p:cNvPr id="26" name="TextBox 26"/>
          <p:cNvSpPr txBox="1"/>
          <p:nvPr/>
        </p:nvSpPr>
        <p:spPr>
          <a:xfrm>
            <a:off x="16306799" y="2508021"/>
            <a:ext cx="682307" cy="534035"/>
          </a:xfrm>
          <a:prstGeom prst="rect">
            <a:avLst/>
          </a:prstGeom>
        </p:spPr>
        <p:txBody>
          <a:bodyPr lIns="0" tIns="0" rIns="0" bIns="0" rtlCol="0" anchor="t">
            <a:spAutoFit/>
          </a:bodyPr>
          <a:lstStyle/>
          <a:p>
            <a:pPr algn="r">
              <a:lnSpc>
                <a:spcPts val="4479"/>
              </a:lnSpc>
            </a:pPr>
            <a:r>
              <a:rPr lang="en-US" sz="2799" dirty="0">
                <a:solidFill>
                  <a:srgbClr val="003F91"/>
                </a:solidFill>
                <a:latin typeface="Raleway"/>
                <a:ea typeface="Raleway"/>
                <a:cs typeface="Raleway"/>
                <a:sym typeface="Raleway"/>
              </a:rPr>
              <a:t>5</a:t>
            </a:r>
            <a:endParaRPr lang="en-US" sz="2799" dirty="0">
              <a:solidFill>
                <a:srgbClr val="003F91"/>
              </a:solidFill>
              <a:latin typeface="Raleway"/>
              <a:ea typeface="Raleway"/>
              <a:cs typeface="Raleway"/>
              <a:sym typeface="Raleway"/>
            </a:endParaRPr>
          </a:p>
        </p:txBody>
      </p:sp>
      <p:sp>
        <p:nvSpPr>
          <p:cNvPr id="27" name="TextBox 2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id="30" name="TextBox 22"/>
          <p:cNvSpPr txBox="1"/>
          <p:nvPr/>
        </p:nvSpPr>
        <p:spPr>
          <a:xfrm>
            <a:off x="5069691" y="5441160"/>
            <a:ext cx="8481782" cy="534035"/>
          </a:xfrm>
          <a:prstGeom prst="rect">
            <a:avLst/>
          </a:prstGeom>
        </p:spPr>
        <p:txBody>
          <a:bodyPr lIns="0" tIns="0" rIns="0" bIns="0" rtlCol="0" anchor="t">
            <a:spAutoFit/>
          </a:bodyPr>
          <a:lstStyle/>
          <a:p>
            <a:pPr algn="l">
              <a:lnSpc>
                <a:spcPts val="4479"/>
              </a:lnSpc>
            </a:pPr>
            <a:r>
              <a:rPr lang="en-US" sz="2799" dirty="0" smtClean="0">
                <a:solidFill>
                  <a:srgbClr val="003F91"/>
                </a:solidFill>
                <a:latin typeface="Raleway"/>
                <a:ea typeface="Raleway"/>
                <a:cs typeface="Raleway"/>
                <a:sym typeface="Raleway"/>
              </a:rPr>
              <a:t>Literature review</a:t>
            </a:r>
            <a:endParaRPr lang="en-US" sz="2799" dirty="0">
              <a:solidFill>
                <a:srgbClr val="003F91"/>
              </a:solidFill>
              <a:latin typeface="Raleway"/>
              <a:ea typeface="Raleway"/>
              <a:cs typeface="Raleway"/>
              <a:sym typeface="Raleway"/>
            </a:endParaRPr>
          </a:p>
        </p:txBody>
      </p:sp>
      <p:sp>
        <p:nvSpPr>
          <p:cNvPr id="32" name="TextBox 21"/>
          <p:cNvSpPr txBox="1"/>
          <p:nvPr/>
        </p:nvSpPr>
        <p:spPr>
          <a:xfrm>
            <a:off x="2892883" y="5415289"/>
            <a:ext cx="682307" cy="534035"/>
          </a:xfrm>
          <a:prstGeom prst="rect">
            <a:avLst/>
          </a:prstGeom>
        </p:spPr>
        <p:txBody>
          <a:bodyPr lIns="0" tIns="0" rIns="0" bIns="0" rtlCol="0" anchor="t">
            <a:spAutoFit/>
          </a:bodyPr>
          <a:lstStyle/>
          <a:p>
            <a:pPr algn="l">
              <a:lnSpc>
                <a:spcPts val="4479"/>
              </a:lnSpc>
            </a:pPr>
            <a:r>
              <a:rPr lang="en-US" sz="2799" dirty="0" smtClean="0">
                <a:solidFill>
                  <a:srgbClr val="F5F7FA"/>
                </a:solidFill>
                <a:latin typeface="Raleway"/>
                <a:ea typeface="Raleway"/>
                <a:cs typeface="Raleway"/>
                <a:sym typeface="Raleway"/>
              </a:rPr>
              <a:t>V</a:t>
            </a:r>
            <a:endParaRPr lang="en-US" sz="2799" dirty="0">
              <a:solidFill>
                <a:srgbClr val="F5F7FA"/>
              </a:solidFill>
              <a:latin typeface="Raleway"/>
              <a:ea typeface="Raleway"/>
              <a:cs typeface="Raleway"/>
              <a:sym typeface="Raleway"/>
            </a:endParaRPr>
          </a:p>
        </p:txBody>
      </p:sp>
      <p:sp>
        <p:nvSpPr>
          <p:cNvPr id="34" name="TextBox 23"/>
          <p:cNvSpPr txBox="1"/>
          <p:nvPr/>
        </p:nvSpPr>
        <p:spPr>
          <a:xfrm>
            <a:off x="16444243" y="5295617"/>
            <a:ext cx="682307" cy="534035"/>
          </a:xfrm>
          <a:prstGeom prst="rect">
            <a:avLst/>
          </a:prstGeom>
        </p:spPr>
        <p:txBody>
          <a:bodyPr lIns="0" tIns="0" rIns="0" bIns="0" rtlCol="0" anchor="t">
            <a:spAutoFit/>
          </a:bodyPr>
          <a:lstStyle/>
          <a:p>
            <a:pPr algn="r">
              <a:lnSpc>
                <a:spcPts val="4479"/>
              </a:lnSpc>
            </a:pPr>
            <a:r>
              <a:rPr lang="en-US" sz="2799" dirty="0" smtClean="0">
                <a:solidFill>
                  <a:srgbClr val="003F91"/>
                </a:solidFill>
                <a:latin typeface="Raleway"/>
                <a:ea typeface="Raleway"/>
                <a:cs typeface="Raleway"/>
                <a:sym typeface="Raleway"/>
              </a:rPr>
              <a:t>15</a:t>
            </a:r>
            <a:endParaRPr lang="en-US" sz="2799" dirty="0">
              <a:solidFill>
                <a:srgbClr val="003F91"/>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6986741" y="3207615"/>
            <a:ext cx="11301259" cy="4944301"/>
          </a:xfrm>
          <a:custGeom>
            <a:avLst/>
            <a:gdLst/>
            <a:ahLst/>
            <a:cxnLst/>
            <a:rect l="l" t="t" r="r" b="b"/>
            <a:pathLst>
              <a:path w="11301259" h="4944301">
                <a:moveTo>
                  <a:pt x="0" y="0"/>
                </a:moveTo>
                <a:lnTo>
                  <a:pt x="11301259" y="0"/>
                </a:lnTo>
                <a:lnTo>
                  <a:pt x="11301259" y="4944301"/>
                </a:lnTo>
                <a:lnTo>
                  <a:pt x="0" y="4944301"/>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id="11" name="TextBox 11"/>
          <p:cNvSpPr txBox="1"/>
          <p:nvPr/>
        </p:nvSpPr>
        <p:spPr>
          <a:xfrm>
            <a:off x="1028700" y="1030613"/>
            <a:ext cx="11207115"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Totem Pole Power Factor Correction </a:t>
            </a:r>
          </a:p>
        </p:txBody>
      </p:sp>
      <p:sp>
        <p:nvSpPr>
          <p:cNvPr id="12" name="TextBox 12"/>
          <p:cNvSpPr txBox="1"/>
          <p:nvPr/>
        </p:nvSpPr>
        <p:spPr>
          <a:xfrm>
            <a:off x="847771" y="2355858"/>
            <a:ext cx="5572557" cy="6270199"/>
          </a:xfrm>
          <a:prstGeom prst="rect">
            <a:avLst/>
          </a:prstGeom>
        </p:spPr>
        <p:txBody>
          <a:bodyPr lIns="0" tIns="0" rIns="0" bIns="0" rtlCol="0" anchor="t">
            <a:spAutoFit/>
          </a:bodyPr>
          <a:lstStyle/>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Active switches in one leg, diodes in the other.</a:t>
            </a:r>
          </a:p>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High efficiency, low losses.</a:t>
            </a:r>
          </a:p>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Near-unity power factor.</a:t>
            </a:r>
          </a:p>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Compact with fewer components.</a:t>
            </a:r>
          </a:p>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Fast response to load changes.</a:t>
            </a:r>
          </a:p>
          <a:p>
            <a:pPr algn="ctr">
              <a:lnSpc>
                <a:spcPts val="4573"/>
              </a:lnSpc>
            </a:pPr>
            <a:endParaRPr lang="en-US" sz="3266">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9479199" y="2802570"/>
            <a:ext cx="8115872" cy="5739081"/>
          </a:xfrm>
          <a:custGeom>
            <a:avLst/>
            <a:gdLst/>
            <a:ahLst/>
            <a:cxnLst/>
            <a:rect l="l" t="t" r="r" b="b"/>
            <a:pathLst>
              <a:path w="8115872" h="5739081">
                <a:moveTo>
                  <a:pt x="0" y="0"/>
                </a:moveTo>
                <a:lnTo>
                  <a:pt x="8115872" y="0"/>
                </a:lnTo>
                <a:lnTo>
                  <a:pt x="8115872" y="5739081"/>
                </a:lnTo>
                <a:lnTo>
                  <a:pt x="0" y="5739081"/>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id="11" name="TextBox 11"/>
          <p:cNvSpPr txBox="1"/>
          <p:nvPr/>
        </p:nvSpPr>
        <p:spPr>
          <a:xfrm>
            <a:off x="1028700" y="1030613"/>
            <a:ext cx="11207115"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Totem Pole Power Factor Correction </a:t>
            </a:r>
          </a:p>
        </p:txBody>
      </p:sp>
      <p:sp>
        <p:nvSpPr>
          <p:cNvPr id="12" name="TextBox 12"/>
          <p:cNvSpPr txBox="1"/>
          <p:nvPr/>
        </p:nvSpPr>
        <p:spPr>
          <a:xfrm>
            <a:off x="1028700" y="3198032"/>
            <a:ext cx="8448258" cy="41808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Totem Pole PFC improves power factor by shaping the input current to closely match the input voltage. The waveforms show minimal phase difference and distortion, indicating high power factor and efficient AC-DC conversion.</a:t>
            </a:r>
          </a:p>
          <a:p>
            <a:pPr algn="ctr">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0765858" y="3145487"/>
            <a:ext cx="5522477" cy="4499990"/>
          </a:xfrm>
          <a:custGeom>
            <a:avLst/>
            <a:gdLst/>
            <a:ahLst/>
            <a:cxnLst/>
            <a:rect l="l" t="t" r="r" b="b"/>
            <a:pathLst>
              <a:path w="5522477" h="4499990">
                <a:moveTo>
                  <a:pt x="0" y="0"/>
                </a:moveTo>
                <a:lnTo>
                  <a:pt x="5522478" y="0"/>
                </a:lnTo>
                <a:lnTo>
                  <a:pt x="5522478" y="4499991"/>
                </a:lnTo>
                <a:lnTo>
                  <a:pt x="0" y="4499991"/>
                </a:lnTo>
                <a:lnTo>
                  <a:pt x="0" y="0"/>
                </a:lnTo>
                <a:close/>
              </a:path>
            </a:pathLst>
          </a:custGeom>
          <a:blipFill>
            <a:blip r:embed="rId2"/>
            <a:stretch>
              <a:fillRect r="-1066"/>
            </a:stretch>
          </a:blipFill>
        </p:spPr>
      </p:sp>
      <p:sp>
        <p:nvSpPr>
          <p:cNvPr id="8" name="Freeform 8"/>
          <p:cNvSpPr/>
          <p:nvPr/>
        </p:nvSpPr>
        <p:spPr>
          <a:xfrm>
            <a:off x="2286894" y="3145487"/>
            <a:ext cx="5572743" cy="4499990"/>
          </a:xfrm>
          <a:custGeom>
            <a:avLst/>
            <a:gdLst/>
            <a:ahLst/>
            <a:cxnLst/>
            <a:rect l="l" t="t" r="r" b="b"/>
            <a:pathLst>
              <a:path w="5572743" h="4499990">
                <a:moveTo>
                  <a:pt x="0" y="0"/>
                </a:moveTo>
                <a:lnTo>
                  <a:pt x="5572743" y="0"/>
                </a:lnTo>
                <a:lnTo>
                  <a:pt x="5572743" y="4499991"/>
                </a:lnTo>
                <a:lnTo>
                  <a:pt x="0" y="4499991"/>
                </a:lnTo>
                <a:lnTo>
                  <a:pt x="0" y="0"/>
                </a:lnTo>
                <a:close/>
              </a:path>
            </a:pathLst>
          </a:custGeom>
          <a:blipFill>
            <a:blip r:embed="rId3"/>
            <a:stretch>
              <a:fillRect/>
            </a:stretch>
          </a:blipFill>
        </p:spPr>
      </p:sp>
      <p:sp>
        <p:nvSpPr>
          <p:cNvPr id="9" name="TextBox 9"/>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10" name="TextBox 10"/>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
        <p:nvSpPr>
          <p:cNvPr id="12" name="TextBox 12"/>
          <p:cNvSpPr txBox="1"/>
          <p:nvPr/>
        </p:nvSpPr>
        <p:spPr>
          <a:xfrm>
            <a:off x="1028700" y="1030613"/>
            <a:ext cx="10688005"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Totem Pole PFC: Operating Modes</a:t>
            </a:r>
          </a:p>
        </p:txBody>
      </p:sp>
      <p:sp>
        <p:nvSpPr>
          <p:cNvPr id="13" name="TextBox 13"/>
          <p:cNvSpPr txBox="1"/>
          <p:nvPr/>
        </p:nvSpPr>
        <p:spPr>
          <a:xfrm>
            <a:off x="5970984" y="2019300"/>
            <a:ext cx="6830616" cy="936154"/>
          </a:xfrm>
          <a:prstGeom prst="rect">
            <a:avLst/>
          </a:prstGeom>
        </p:spPr>
        <p:txBody>
          <a:bodyPr wrap="square" lIns="0" tIns="0" rIns="0" bIns="0" rtlCol="0" anchor="t">
            <a:spAutoFit/>
          </a:bodyPr>
          <a:lstStyle/>
          <a:p>
            <a:pPr algn="ctr">
              <a:lnSpc>
                <a:spcPts val="7279"/>
              </a:lnSpc>
            </a:pPr>
            <a:r>
              <a:rPr lang="en-US" sz="5199" b="1" dirty="0">
                <a:solidFill>
                  <a:srgbClr val="2D4263"/>
                </a:solidFill>
                <a:latin typeface="Playfair Display Bold"/>
                <a:ea typeface="Playfair Display Bold"/>
                <a:cs typeface="Playfair Display Bold"/>
                <a:sym typeface="Playfair Display Bold"/>
              </a:rPr>
              <a:t>Zero State Operation</a:t>
            </a:r>
          </a:p>
        </p:txBody>
      </p:sp>
      <p:sp>
        <p:nvSpPr>
          <p:cNvPr id="14" name="TextBox 14"/>
          <p:cNvSpPr txBox="1"/>
          <p:nvPr/>
        </p:nvSpPr>
        <p:spPr>
          <a:xfrm>
            <a:off x="2059246" y="8294093"/>
            <a:ext cx="1520005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In this state, the inductor is charged and the capacitor powers the load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3172504" y="3462028"/>
            <a:ext cx="5130117" cy="4148982"/>
          </a:xfrm>
          <a:custGeom>
            <a:avLst/>
            <a:gdLst/>
            <a:ahLst/>
            <a:cxnLst/>
            <a:rect l="l" t="t" r="r" b="b"/>
            <a:pathLst>
              <a:path w="5130117" h="4148982">
                <a:moveTo>
                  <a:pt x="0" y="0"/>
                </a:moveTo>
                <a:lnTo>
                  <a:pt x="5130117" y="0"/>
                </a:lnTo>
                <a:lnTo>
                  <a:pt x="5130117" y="4148982"/>
                </a:lnTo>
                <a:lnTo>
                  <a:pt x="0" y="4148982"/>
                </a:lnTo>
                <a:lnTo>
                  <a:pt x="0" y="0"/>
                </a:lnTo>
                <a:close/>
              </a:path>
            </a:pathLst>
          </a:custGeom>
          <a:blipFill>
            <a:blip r:embed="rId2"/>
            <a:stretch>
              <a:fillRect/>
            </a:stretch>
          </a:blipFill>
        </p:spPr>
      </p:sp>
      <p:sp>
        <p:nvSpPr>
          <p:cNvPr id="8" name="Freeform 8"/>
          <p:cNvSpPr/>
          <p:nvPr/>
        </p:nvSpPr>
        <p:spPr>
          <a:xfrm>
            <a:off x="10892767" y="3195328"/>
            <a:ext cx="5459885" cy="4415682"/>
          </a:xfrm>
          <a:custGeom>
            <a:avLst/>
            <a:gdLst/>
            <a:ahLst/>
            <a:cxnLst/>
            <a:rect l="l" t="t" r="r" b="b"/>
            <a:pathLst>
              <a:path w="5459885" h="4415682">
                <a:moveTo>
                  <a:pt x="0" y="0"/>
                </a:moveTo>
                <a:lnTo>
                  <a:pt x="5459885" y="0"/>
                </a:lnTo>
                <a:lnTo>
                  <a:pt x="5459885" y="4415682"/>
                </a:lnTo>
                <a:lnTo>
                  <a:pt x="0" y="4415682"/>
                </a:lnTo>
                <a:lnTo>
                  <a:pt x="0" y="0"/>
                </a:lnTo>
                <a:close/>
              </a:path>
            </a:pathLst>
          </a:custGeom>
          <a:blipFill>
            <a:blip r:embed="rId3"/>
            <a:stretch>
              <a:fillRect/>
            </a:stretch>
          </a:blipFill>
        </p:spPr>
      </p:sp>
      <p:sp>
        <p:nvSpPr>
          <p:cNvPr id="9" name="TextBox 9"/>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10" name="TextBox 10"/>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
        <p:nvSpPr>
          <p:cNvPr id="12" name="TextBox 12"/>
          <p:cNvSpPr txBox="1"/>
          <p:nvPr/>
        </p:nvSpPr>
        <p:spPr>
          <a:xfrm>
            <a:off x="1028700" y="1030613"/>
            <a:ext cx="10688005" cy="877570"/>
          </a:xfrm>
          <a:prstGeom prst="rect">
            <a:avLst/>
          </a:prstGeom>
        </p:spPr>
        <p:txBody>
          <a:bodyPr lIns="0" tIns="0" rIns="0" bIns="0" rtlCol="0" anchor="t">
            <a:spAutoFit/>
          </a:bodyPr>
          <a:lstStyle/>
          <a:p>
            <a:pPr algn="ctr">
              <a:lnSpc>
                <a:spcPts val="7279"/>
              </a:lnSpc>
            </a:pPr>
            <a:r>
              <a:rPr lang="en-US" sz="5199" b="1" dirty="0">
                <a:solidFill>
                  <a:srgbClr val="2D4263"/>
                </a:solidFill>
                <a:latin typeface="Playfair Display Bold"/>
                <a:ea typeface="Playfair Display Bold"/>
                <a:cs typeface="Playfair Display Bold"/>
                <a:sym typeface="Playfair Display Bold"/>
              </a:rPr>
              <a:t>Totem Pole PFC: Operating Modes</a:t>
            </a:r>
          </a:p>
        </p:txBody>
      </p:sp>
      <p:sp>
        <p:nvSpPr>
          <p:cNvPr id="13" name="TextBox 13"/>
          <p:cNvSpPr txBox="1"/>
          <p:nvPr/>
        </p:nvSpPr>
        <p:spPr>
          <a:xfrm>
            <a:off x="5269081" y="2217028"/>
            <a:ext cx="7749838" cy="936154"/>
          </a:xfrm>
          <a:prstGeom prst="rect">
            <a:avLst/>
          </a:prstGeom>
        </p:spPr>
        <p:txBody>
          <a:bodyPr wrap="square" lIns="0" tIns="0" rIns="0" bIns="0" rtlCol="0" anchor="t">
            <a:spAutoFit/>
          </a:bodyPr>
          <a:lstStyle/>
          <a:p>
            <a:pPr algn="ctr">
              <a:lnSpc>
                <a:spcPts val="7279"/>
              </a:lnSpc>
            </a:pPr>
            <a:r>
              <a:rPr lang="en-US" sz="5199" b="1" dirty="0">
                <a:solidFill>
                  <a:srgbClr val="2D4263"/>
                </a:solidFill>
                <a:latin typeface="Playfair Display Bold"/>
                <a:ea typeface="Playfair Display Bold"/>
                <a:cs typeface="Playfair Display Bold"/>
                <a:sym typeface="Playfair Display Bold"/>
              </a:rPr>
              <a:t>Active State Operation</a:t>
            </a:r>
          </a:p>
        </p:txBody>
      </p:sp>
      <p:sp>
        <p:nvSpPr>
          <p:cNvPr id="14" name="TextBox 14"/>
          <p:cNvSpPr txBox="1"/>
          <p:nvPr/>
        </p:nvSpPr>
        <p:spPr>
          <a:xfrm>
            <a:off x="2059246" y="8294093"/>
            <a:ext cx="1520005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In this state, the Capacitor is charged and the inductor powers the load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0372371" y="2274991"/>
            <a:ext cx="7732054" cy="5577005"/>
          </a:xfrm>
          <a:custGeom>
            <a:avLst/>
            <a:gdLst/>
            <a:ahLst/>
            <a:cxnLst/>
            <a:rect l="l" t="t" r="r" b="b"/>
            <a:pathLst>
              <a:path w="7732054" h="5577005">
                <a:moveTo>
                  <a:pt x="0" y="0"/>
                </a:moveTo>
                <a:lnTo>
                  <a:pt x="7732054" y="0"/>
                </a:lnTo>
                <a:lnTo>
                  <a:pt x="7732054" y="5577005"/>
                </a:lnTo>
                <a:lnTo>
                  <a:pt x="0" y="5577005"/>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11" name="TextBox 11"/>
          <p:cNvSpPr txBox="1"/>
          <p:nvPr/>
        </p:nvSpPr>
        <p:spPr>
          <a:xfrm>
            <a:off x="1123950" y="1030613"/>
            <a:ext cx="9610005" cy="936154"/>
          </a:xfrm>
          <a:prstGeom prst="rect">
            <a:avLst/>
          </a:prstGeom>
        </p:spPr>
        <p:txBody>
          <a:bodyPr wrap="square" lIns="0" tIns="0" rIns="0" bIns="0" rtlCol="0" anchor="t">
            <a:spAutoFit/>
          </a:bodyPr>
          <a:lstStyle/>
          <a:p>
            <a:pPr algn="ctr">
              <a:lnSpc>
                <a:spcPts val="7279"/>
              </a:lnSpc>
            </a:pPr>
            <a:r>
              <a:rPr lang="en-US" sz="5199" b="1" dirty="0">
                <a:solidFill>
                  <a:srgbClr val="2D4263"/>
                </a:solidFill>
                <a:latin typeface="Playfair Display Bold"/>
                <a:ea typeface="Playfair Display Bold"/>
                <a:cs typeface="Playfair Display Bold"/>
                <a:sym typeface="Playfair Display Bold"/>
              </a:rPr>
              <a:t>Dual Active Bridge Converter</a:t>
            </a:r>
          </a:p>
        </p:txBody>
      </p:sp>
      <p:sp>
        <p:nvSpPr>
          <p:cNvPr id="12" name="TextBox 12"/>
          <p:cNvSpPr txBox="1"/>
          <p:nvPr/>
        </p:nvSpPr>
        <p:spPr>
          <a:xfrm>
            <a:off x="10733955" y="8090121"/>
            <a:ext cx="4775676" cy="371475"/>
          </a:xfrm>
          <a:prstGeom prst="rect">
            <a:avLst/>
          </a:prstGeom>
        </p:spPr>
        <p:txBody>
          <a:bodyPr lIns="0" tIns="0" rIns="0" bIns="0" rtlCol="0" anchor="t">
            <a:spAutoFit/>
          </a:bodyPr>
          <a:lstStyle/>
          <a:p>
            <a:pPr algn="ctr">
              <a:lnSpc>
                <a:spcPts val="2879"/>
              </a:lnSpc>
              <a:spcBef>
                <a:spcPct val="0"/>
              </a:spcBef>
            </a:pPr>
            <a:r>
              <a:rPr lang="en-US" sz="2400" spc="74">
                <a:solidFill>
                  <a:srgbClr val="000000"/>
                </a:solidFill>
                <a:latin typeface="Raleway"/>
                <a:ea typeface="Raleway"/>
                <a:cs typeface="Raleway"/>
                <a:sym typeface="Raleway"/>
              </a:rPr>
              <a:t>Source: www.alife-robotics.co.jp</a:t>
            </a:r>
          </a:p>
        </p:txBody>
      </p:sp>
      <p:sp>
        <p:nvSpPr>
          <p:cNvPr id="13" name="TextBox 13"/>
          <p:cNvSpPr txBox="1"/>
          <p:nvPr/>
        </p:nvSpPr>
        <p:spPr>
          <a:xfrm>
            <a:off x="1138365" y="2146308"/>
            <a:ext cx="9089372" cy="7458075"/>
          </a:xfrm>
          <a:prstGeom prst="rect">
            <a:avLst/>
          </a:prstGeom>
        </p:spPr>
        <p:txBody>
          <a:bodyPr lIns="0" tIns="0" rIns="0" bIns="0" rtlCol="0" anchor="t">
            <a:spAutoFit/>
          </a:bodyPr>
          <a:lstStyle/>
          <a:p>
            <a:pPr algn="l">
              <a:lnSpc>
                <a:spcPts val="3479"/>
              </a:lnSpc>
              <a:spcBef>
                <a:spcPct val="0"/>
              </a:spcBef>
            </a:pPr>
            <a:r>
              <a:rPr lang="en-US" sz="2899" b="1" spc="89">
                <a:solidFill>
                  <a:srgbClr val="000000"/>
                </a:solidFill>
                <a:latin typeface="Raleway Bold"/>
                <a:ea typeface="Raleway Bold"/>
                <a:cs typeface="Raleway Bold"/>
                <a:sym typeface="Raleway Bold"/>
              </a:rPr>
              <a:t>Primary Side:</a:t>
            </a:r>
            <a:r>
              <a:rPr lang="en-US" sz="2899" spc="89">
                <a:solidFill>
                  <a:srgbClr val="000000"/>
                </a:solidFill>
                <a:latin typeface="Raleway"/>
                <a:ea typeface="Raleway"/>
                <a:cs typeface="Raleway"/>
                <a:sym typeface="Raleway"/>
              </a:rPr>
              <a:t> The primary bridge converts the input DC voltage (from the AC-DC conversion stage) into</a:t>
            </a:r>
          </a:p>
          <a:p>
            <a:pPr algn="l">
              <a:lnSpc>
                <a:spcPts val="3479"/>
              </a:lnSpc>
              <a:spcBef>
                <a:spcPct val="0"/>
              </a:spcBef>
            </a:pPr>
            <a:r>
              <a:rPr lang="en-US" sz="2899" spc="89">
                <a:solidFill>
                  <a:srgbClr val="000000"/>
                </a:solidFill>
                <a:latin typeface="Raleway"/>
                <a:ea typeface="Raleway"/>
                <a:cs typeface="Raleway"/>
                <a:sym typeface="Raleway"/>
              </a:rPr>
              <a:t>a high-frequency AC voltage.</a:t>
            </a:r>
          </a:p>
          <a:p>
            <a:pPr algn="l">
              <a:lnSpc>
                <a:spcPts val="3479"/>
              </a:lnSpc>
              <a:spcBef>
                <a:spcPct val="0"/>
              </a:spcBef>
            </a:pPr>
            <a:endParaRPr lang="en-US" sz="2899" spc="89">
              <a:solidFill>
                <a:srgbClr val="000000"/>
              </a:solidFill>
              <a:latin typeface="Raleway"/>
              <a:ea typeface="Raleway"/>
              <a:cs typeface="Raleway"/>
              <a:sym typeface="Raleway"/>
            </a:endParaRPr>
          </a:p>
          <a:p>
            <a:pPr algn="l">
              <a:lnSpc>
                <a:spcPts val="3479"/>
              </a:lnSpc>
              <a:spcBef>
                <a:spcPct val="0"/>
              </a:spcBef>
            </a:pPr>
            <a:r>
              <a:rPr lang="en-US" sz="2899" b="1" spc="89">
                <a:solidFill>
                  <a:srgbClr val="000000"/>
                </a:solidFill>
                <a:latin typeface="Raleway Bold"/>
                <a:ea typeface="Raleway Bold"/>
                <a:cs typeface="Raleway Bold"/>
                <a:sym typeface="Raleway Bold"/>
              </a:rPr>
              <a:t>Transformer: </a:t>
            </a:r>
            <a:r>
              <a:rPr lang="en-US" sz="2899" spc="89">
                <a:solidFill>
                  <a:srgbClr val="000000"/>
                </a:solidFill>
                <a:latin typeface="Raleway"/>
                <a:ea typeface="Raleway"/>
                <a:cs typeface="Raleway"/>
                <a:sym typeface="Raleway"/>
              </a:rPr>
              <a:t>The high-frequency AC voltage is transferred through the transformer, which adjusts the voltage level based on the turns ratio.</a:t>
            </a:r>
          </a:p>
          <a:p>
            <a:pPr algn="l">
              <a:lnSpc>
                <a:spcPts val="3479"/>
              </a:lnSpc>
              <a:spcBef>
                <a:spcPct val="0"/>
              </a:spcBef>
            </a:pPr>
            <a:endParaRPr lang="en-US" sz="2899" spc="89">
              <a:solidFill>
                <a:srgbClr val="000000"/>
              </a:solidFill>
              <a:latin typeface="Raleway"/>
              <a:ea typeface="Raleway"/>
              <a:cs typeface="Raleway"/>
              <a:sym typeface="Raleway"/>
            </a:endParaRPr>
          </a:p>
          <a:p>
            <a:pPr algn="l">
              <a:lnSpc>
                <a:spcPts val="3479"/>
              </a:lnSpc>
              <a:spcBef>
                <a:spcPct val="0"/>
              </a:spcBef>
            </a:pPr>
            <a:r>
              <a:rPr lang="en-US" sz="2899" b="1" spc="89">
                <a:solidFill>
                  <a:srgbClr val="000000"/>
                </a:solidFill>
                <a:latin typeface="Raleway Bold"/>
                <a:ea typeface="Raleway Bold"/>
                <a:cs typeface="Raleway Bold"/>
                <a:sym typeface="Raleway Bold"/>
              </a:rPr>
              <a:t>Secondary side</a:t>
            </a:r>
            <a:r>
              <a:rPr lang="en-US" sz="2899" spc="89">
                <a:solidFill>
                  <a:srgbClr val="000000"/>
                </a:solidFill>
                <a:latin typeface="Raleway"/>
                <a:ea typeface="Raleway"/>
                <a:cs typeface="Raleway"/>
                <a:sym typeface="Raleway"/>
              </a:rPr>
              <a:t>: The secondary bridge rectifies the high-frequency AC voltage back into DC voltage, suitable for charging the EV battery.</a:t>
            </a:r>
          </a:p>
          <a:p>
            <a:pPr algn="l">
              <a:lnSpc>
                <a:spcPts val="3479"/>
              </a:lnSpc>
              <a:spcBef>
                <a:spcPct val="0"/>
              </a:spcBef>
            </a:pPr>
            <a:endParaRPr lang="en-US" sz="2899" spc="89">
              <a:solidFill>
                <a:srgbClr val="000000"/>
              </a:solidFill>
              <a:latin typeface="Raleway"/>
              <a:ea typeface="Raleway"/>
              <a:cs typeface="Raleway"/>
              <a:sym typeface="Raleway"/>
            </a:endParaRPr>
          </a:p>
          <a:p>
            <a:pPr algn="l">
              <a:lnSpc>
                <a:spcPts val="3479"/>
              </a:lnSpc>
              <a:spcBef>
                <a:spcPct val="0"/>
              </a:spcBef>
            </a:pPr>
            <a:r>
              <a:rPr lang="en-US" sz="2899" b="1" spc="89">
                <a:solidFill>
                  <a:srgbClr val="000000"/>
                </a:solidFill>
                <a:latin typeface="Raleway Bold"/>
                <a:ea typeface="Raleway Bold"/>
                <a:cs typeface="Raleway Bold"/>
                <a:sym typeface="Raleway Bold"/>
              </a:rPr>
              <a:t>Phase Shift Strategies:</a:t>
            </a:r>
            <a:r>
              <a:rPr lang="en-US" sz="2899" spc="89">
                <a:solidFill>
                  <a:srgbClr val="000000"/>
                </a:solidFill>
                <a:latin typeface="Raleway"/>
                <a:ea typeface="Raleway"/>
                <a:cs typeface="Raleway"/>
                <a:sym typeface="Raleway"/>
              </a:rPr>
              <a:t> In Dual Active Bridge (DAB) converters, power transfer is controlled by</a:t>
            </a:r>
          </a:p>
          <a:p>
            <a:pPr algn="l">
              <a:lnSpc>
                <a:spcPts val="3479"/>
              </a:lnSpc>
              <a:spcBef>
                <a:spcPct val="0"/>
              </a:spcBef>
            </a:pPr>
            <a:r>
              <a:rPr lang="en-US" sz="2899" spc="89">
                <a:solidFill>
                  <a:srgbClr val="000000"/>
                </a:solidFill>
                <a:latin typeface="Raleway"/>
                <a:ea typeface="Raleway"/>
                <a:cs typeface="Raleway"/>
                <a:sym typeface="Raleway"/>
              </a:rPr>
              <a:t>adjusting the phase shifts between voltage waveforms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2362018" y="1278259"/>
            <a:ext cx="4374717" cy="7230662"/>
          </a:xfrm>
          <a:custGeom>
            <a:avLst/>
            <a:gdLst/>
            <a:ahLst/>
            <a:cxnLst/>
            <a:rect l="l" t="t" r="r" b="b"/>
            <a:pathLst>
              <a:path w="4374717" h="7230662">
                <a:moveTo>
                  <a:pt x="0" y="0"/>
                </a:moveTo>
                <a:lnTo>
                  <a:pt x="4374717" y="0"/>
                </a:lnTo>
                <a:lnTo>
                  <a:pt x="4374717" y="7230662"/>
                </a:lnTo>
                <a:lnTo>
                  <a:pt x="0" y="7230662"/>
                </a:lnTo>
                <a:lnTo>
                  <a:pt x="0" y="0"/>
                </a:lnTo>
                <a:close/>
              </a:path>
            </a:pathLst>
          </a:custGeom>
          <a:blipFill>
            <a:blip r:embed="rId2"/>
            <a:stretch>
              <a:fillRect t="-1711" b="-1711"/>
            </a:stretch>
          </a:blipFill>
        </p:spPr>
      </p:sp>
      <p:sp>
        <p:nvSpPr>
          <p:cNvPr id="8" name="Freeform 8"/>
          <p:cNvSpPr/>
          <p:nvPr/>
        </p:nvSpPr>
        <p:spPr>
          <a:xfrm>
            <a:off x="1076818" y="4135945"/>
            <a:ext cx="11056153" cy="2874273"/>
          </a:xfrm>
          <a:custGeom>
            <a:avLst/>
            <a:gdLst/>
            <a:ahLst/>
            <a:cxnLst/>
            <a:rect l="l" t="t" r="r" b="b"/>
            <a:pathLst>
              <a:path w="11056153" h="2874273">
                <a:moveTo>
                  <a:pt x="0" y="0"/>
                </a:moveTo>
                <a:lnTo>
                  <a:pt x="11056152" y="0"/>
                </a:lnTo>
                <a:lnTo>
                  <a:pt x="11056152" y="2874273"/>
                </a:lnTo>
                <a:lnTo>
                  <a:pt x="0" y="2874273"/>
                </a:lnTo>
                <a:lnTo>
                  <a:pt x="0" y="0"/>
                </a:lnTo>
                <a:close/>
              </a:path>
            </a:pathLst>
          </a:custGeom>
          <a:blipFill>
            <a:blip r:embed="rId3"/>
            <a:stretch>
              <a:fillRect/>
            </a:stretch>
          </a:blipFill>
        </p:spPr>
      </p:sp>
      <p:sp>
        <p:nvSpPr>
          <p:cNvPr id="9" name="TextBox 9"/>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10" name="TextBox 10"/>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
        <p:nvSpPr>
          <p:cNvPr id="12" name="TextBox 12"/>
          <p:cNvSpPr txBox="1"/>
          <p:nvPr/>
        </p:nvSpPr>
        <p:spPr>
          <a:xfrm>
            <a:off x="1123950" y="1030613"/>
            <a:ext cx="9620250" cy="936154"/>
          </a:xfrm>
          <a:prstGeom prst="rect">
            <a:avLst/>
          </a:prstGeom>
        </p:spPr>
        <p:txBody>
          <a:bodyPr wrap="square" lIns="0" tIns="0" rIns="0" bIns="0" rtlCol="0" anchor="t">
            <a:spAutoFit/>
          </a:bodyPr>
          <a:lstStyle/>
          <a:p>
            <a:pPr algn="ctr">
              <a:lnSpc>
                <a:spcPts val="7279"/>
              </a:lnSpc>
            </a:pPr>
            <a:r>
              <a:rPr lang="en-US" sz="5199" b="1" dirty="0">
                <a:solidFill>
                  <a:srgbClr val="2D4263"/>
                </a:solidFill>
                <a:latin typeface="Playfair Display Bold"/>
                <a:ea typeface="Playfair Display Bold"/>
                <a:cs typeface="Playfair Display Bold"/>
                <a:sym typeface="Playfair Display Bold"/>
              </a:rPr>
              <a:t>Dual Active Bridge Converter</a:t>
            </a:r>
          </a:p>
        </p:txBody>
      </p:sp>
      <p:sp>
        <p:nvSpPr>
          <p:cNvPr id="13" name="TextBox 13"/>
          <p:cNvSpPr txBox="1"/>
          <p:nvPr/>
        </p:nvSpPr>
        <p:spPr>
          <a:xfrm>
            <a:off x="12727623" y="8693110"/>
            <a:ext cx="4531677" cy="371475"/>
          </a:xfrm>
          <a:prstGeom prst="rect">
            <a:avLst/>
          </a:prstGeom>
        </p:spPr>
        <p:txBody>
          <a:bodyPr lIns="0" tIns="0" rIns="0" bIns="0" rtlCol="0" anchor="t">
            <a:spAutoFit/>
          </a:bodyPr>
          <a:lstStyle/>
          <a:p>
            <a:pPr algn="ctr">
              <a:lnSpc>
                <a:spcPts val="2879"/>
              </a:lnSpc>
              <a:spcBef>
                <a:spcPct val="0"/>
              </a:spcBef>
            </a:pPr>
            <a:r>
              <a:rPr lang="en-US" sz="2400" spc="74">
                <a:solidFill>
                  <a:srgbClr val="000000"/>
                </a:solidFill>
                <a:latin typeface="Raleway"/>
                <a:ea typeface="Raleway"/>
                <a:cs typeface="Raleway"/>
                <a:sym typeface="Raleway"/>
              </a:rPr>
              <a:t>Source: www.researchgate.net</a:t>
            </a:r>
          </a:p>
        </p:txBody>
      </p:sp>
      <p:sp>
        <p:nvSpPr>
          <p:cNvPr id="14" name="TextBox 14"/>
          <p:cNvSpPr txBox="1"/>
          <p:nvPr/>
        </p:nvSpPr>
        <p:spPr>
          <a:xfrm>
            <a:off x="1035026" y="2365383"/>
            <a:ext cx="11326991"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Various control strategy are used for DAB and we have chosen single phase shift for its low complexity</a:t>
            </a:r>
          </a:p>
        </p:txBody>
      </p:sp>
      <p:sp>
        <p:nvSpPr>
          <p:cNvPr id="15" name="TextBox 15"/>
          <p:cNvSpPr txBox="1"/>
          <p:nvPr/>
        </p:nvSpPr>
        <p:spPr>
          <a:xfrm>
            <a:off x="1171498" y="7718346"/>
            <a:ext cx="11054048" cy="866775"/>
          </a:xfrm>
          <a:prstGeom prst="rect">
            <a:avLst/>
          </a:prstGeom>
        </p:spPr>
        <p:txBody>
          <a:bodyPr lIns="0" tIns="0" rIns="0" bIns="0" rtlCol="0" anchor="t">
            <a:spAutoFit/>
          </a:bodyPr>
          <a:lstStyle/>
          <a:p>
            <a:pPr algn="l">
              <a:lnSpc>
                <a:spcPts val="3384"/>
              </a:lnSpc>
              <a:spcBef>
                <a:spcPct val="0"/>
              </a:spcBef>
            </a:pPr>
            <a:r>
              <a:rPr lang="en-US" sz="2820" b="1" spc="87">
                <a:solidFill>
                  <a:srgbClr val="000000"/>
                </a:solidFill>
                <a:latin typeface="Raleway Bold"/>
                <a:ea typeface="Raleway Bold"/>
                <a:cs typeface="Raleway Bold"/>
                <a:sym typeface="Raleway Bold"/>
              </a:rPr>
              <a:t>S1,S4 are triggered at first, then at some angle phi S5 is triggered. This is the single phase shift control strategy.</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Methodology</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dirty="0">
                <a:solidFill>
                  <a:srgbClr val="F5F7FA"/>
                </a:solidFill>
                <a:latin typeface="Raleway"/>
                <a:ea typeface="Raleway"/>
                <a:cs typeface="Raleway"/>
                <a:sym typeface="Raleway"/>
              </a:rPr>
              <a:t>Chapter </a:t>
            </a:r>
            <a:r>
              <a:rPr lang="en-US" sz="2799" dirty="0" smtClean="0">
                <a:solidFill>
                  <a:srgbClr val="F5F7FA"/>
                </a:solidFill>
                <a:latin typeface="Raleway"/>
                <a:ea typeface="Raleway"/>
                <a:cs typeface="Raleway"/>
                <a:sym typeface="Raleway"/>
              </a:rPr>
              <a:t>VI</a:t>
            </a:r>
            <a:endParaRPr lang="en-US" sz="2799" dirty="0">
              <a:solidFill>
                <a:srgbClr val="F5F7FA"/>
              </a:solidFill>
              <a:latin typeface="Raleway"/>
              <a:ea typeface="Raleway"/>
              <a:cs typeface="Raleway"/>
              <a:sym typeface="Raleway"/>
            </a:endParaRPr>
          </a:p>
        </p:txBody>
      </p:sp>
      <p:sp>
        <p:nvSpPr>
          <p:cNvPr id="6" name="TextBox 6"/>
          <p:cNvSpPr txBox="1"/>
          <p:nvPr/>
        </p:nvSpPr>
        <p:spPr>
          <a:xfrm>
            <a:off x="5069691" y="8724265"/>
            <a:ext cx="12018053" cy="534035"/>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900574" y="2099305"/>
            <a:ext cx="15358726" cy="6608680"/>
          </a:xfrm>
          <a:custGeom>
            <a:avLst/>
            <a:gdLst/>
            <a:ahLst/>
            <a:cxnLst/>
            <a:rect l="l" t="t" r="r" b="b"/>
            <a:pathLst>
              <a:path w="15358726" h="6608680">
                <a:moveTo>
                  <a:pt x="0" y="0"/>
                </a:moveTo>
                <a:lnTo>
                  <a:pt x="15358726" y="0"/>
                </a:lnTo>
                <a:lnTo>
                  <a:pt x="15358726" y="6608680"/>
                </a:lnTo>
                <a:lnTo>
                  <a:pt x="0" y="6608680"/>
                </a:lnTo>
                <a:lnTo>
                  <a:pt x="0" y="0"/>
                </a:lnTo>
                <a:close/>
              </a:path>
            </a:pathLst>
          </a:custGeom>
          <a:blipFill>
            <a:blip r:embed="rId2"/>
            <a:stretch>
              <a:fillRect l="-7964" t="-809" b="-809"/>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sp>
        <p:nvSpPr>
          <p:cNvPr id="11" name="TextBox 11"/>
          <p:cNvSpPr txBox="1"/>
          <p:nvPr/>
        </p:nvSpPr>
        <p:spPr>
          <a:xfrm>
            <a:off x="5176361" y="8925878"/>
            <a:ext cx="6710839" cy="512445"/>
          </a:xfrm>
          <a:prstGeom prst="rect">
            <a:avLst/>
          </a:prstGeom>
        </p:spPr>
        <p:txBody>
          <a:bodyPr lIns="0" tIns="0" rIns="0" bIns="0" rtlCol="0" anchor="t">
            <a:spAutoFit/>
          </a:bodyPr>
          <a:lstStyle/>
          <a:p>
            <a:pPr algn="ctr">
              <a:lnSpc>
                <a:spcPts val="4320"/>
              </a:lnSpc>
              <a:spcBef>
                <a:spcPct val="0"/>
              </a:spcBef>
            </a:pPr>
            <a:r>
              <a:rPr lang="en-US" sz="2400" dirty="0">
                <a:solidFill>
                  <a:srgbClr val="000000"/>
                </a:solidFill>
                <a:latin typeface="Raleway"/>
                <a:ea typeface="Raleway"/>
                <a:cs typeface="Raleway"/>
                <a:sym typeface="Raleway"/>
              </a:rPr>
              <a:t>Fig: SIMULINK Model for Totem Pole PFC Circuit</a:t>
            </a:r>
          </a:p>
        </p:txBody>
      </p:sp>
      <p:sp>
        <p:nvSpPr>
          <p:cNvPr id="15" name="TextBox 11"/>
          <p:cNvSpPr txBox="1"/>
          <p:nvPr/>
        </p:nvSpPr>
        <p:spPr>
          <a:xfrm>
            <a:off x="989712" y="1109610"/>
            <a:ext cx="7542068" cy="491801"/>
          </a:xfrm>
          <a:prstGeom prst="rect">
            <a:avLst/>
          </a:prstGeom>
        </p:spPr>
        <p:txBody>
          <a:bodyPr wrap="square" lIns="0" tIns="0" rIns="0" bIns="0" rtlCol="0" anchor="t">
            <a:spAutoFit/>
          </a:bodyPr>
          <a:lstStyle/>
          <a:p>
            <a:pPr algn="ctr">
              <a:lnSpc>
                <a:spcPts val="4320"/>
              </a:lnSpc>
              <a:spcBef>
                <a:spcPct val="0"/>
              </a:spcBef>
            </a:pPr>
            <a:r>
              <a:rPr lang="en-US" sz="2400" dirty="0" smtClean="0">
                <a:solidFill>
                  <a:srgbClr val="000000"/>
                </a:solidFill>
                <a:latin typeface="Canva Sans" panose="020B0604020202020204" charset="0"/>
                <a:ea typeface="Raleway"/>
                <a:cs typeface="Raleway"/>
                <a:sym typeface="Raleway"/>
              </a:rPr>
              <a:t>We have used MATLAB Simulink for our project</a:t>
            </a:r>
            <a:r>
              <a:rPr lang="en-US" sz="2400" dirty="0" smtClean="0">
                <a:solidFill>
                  <a:srgbClr val="000000"/>
                </a:solidFill>
                <a:latin typeface="Raleway"/>
                <a:ea typeface="Raleway"/>
                <a:cs typeface="Raleway"/>
                <a:sym typeface="Raleway"/>
              </a:rPr>
              <a:t>.</a:t>
            </a:r>
            <a:endParaRPr lang="en-US" sz="2400" dirty="0">
              <a:solidFill>
                <a:srgbClr val="000000"/>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2289809" y="2402875"/>
            <a:ext cx="15278101" cy="6340412"/>
          </a:xfrm>
          <a:custGeom>
            <a:avLst/>
            <a:gdLst/>
            <a:ahLst/>
            <a:cxnLst/>
            <a:rect l="l" t="t" r="r" b="b"/>
            <a:pathLst>
              <a:path w="15278101" h="6340412">
                <a:moveTo>
                  <a:pt x="0" y="0"/>
                </a:moveTo>
                <a:lnTo>
                  <a:pt x="15278101" y="0"/>
                </a:lnTo>
                <a:lnTo>
                  <a:pt x="15278101" y="6340412"/>
                </a:lnTo>
                <a:lnTo>
                  <a:pt x="0" y="6340412"/>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
        <p:nvSpPr>
          <p:cNvPr id="11" name="TextBox 11"/>
          <p:cNvSpPr txBox="1"/>
          <p:nvPr/>
        </p:nvSpPr>
        <p:spPr>
          <a:xfrm>
            <a:off x="5005867" y="8925878"/>
            <a:ext cx="8176733" cy="487185"/>
          </a:xfrm>
          <a:prstGeom prst="rect">
            <a:avLst/>
          </a:prstGeom>
        </p:spPr>
        <p:txBody>
          <a:bodyPr wrap="square" lIns="0" tIns="0" rIns="0" bIns="0" rtlCol="0" anchor="t">
            <a:spAutoFit/>
          </a:bodyPr>
          <a:lstStyle/>
          <a:p>
            <a:pPr algn="ctr">
              <a:lnSpc>
                <a:spcPts val="4320"/>
              </a:lnSpc>
              <a:spcBef>
                <a:spcPct val="0"/>
              </a:spcBef>
            </a:pPr>
            <a:r>
              <a:rPr lang="en-US" sz="2400" dirty="0">
                <a:solidFill>
                  <a:srgbClr val="000000"/>
                </a:solidFill>
                <a:latin typeface="Raleway"/>
                <a:ea typeface="Raleway"/>
                <a:cs typeface="Raleway"/>
                <a:sym typeface="Raleway"/>
              </a:rPr>
              <a:t>Fig: SIMULINK Model for Totem Pole PFC </a:t>
            </a:r>
            <a:r>
              <a:rPr lang="en-US" sz="2400" dirty="0" smtClean="0">
                <a:solidFill>
                  <a:srgbClr val="000000"/>
                </a:solidFill>
                <a:latin typeface="Raleway"/>
                <a:ea typeface="Raleway"/>
                <a:cs typeface="Raleway"/>
                <a:sym typeface="Raleway"/>
              </a:rPr>
              <a:t>Circuit control</a:t>
            </a:r>
            <a:endParaRPr lang="en-US" sz="2400" dirty="0">
              <a:solidFill>
                <a:srgbClr val="000000"/>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sp>
        <p:nvSpPr>
          <p:cNvPr id="10" name="TextBox 10"/>
          <p:cNvSpPr txBox="1"/>
          <p:nvPr/>
        </p:nvSpPr>
        <p:spPr>
          <a:xfrm>
            <a:off x="1752600" y="1257300"/>
            <a:ext cx="13868256" cy="8362389"/>
          </a:xfrm>
          <a:prstGeom prst="rect">
            <a:avLst/>
          </a:prstGeom>
        </p:spPr>
        <p:txBody>
          <a:bodyPr lIns="0" tIns="0" rIns="0" bIns="0" rtlCol="0" anchor="t">
            <a:spAutoFit/>
          </a:bodyPr>
          <a:lstStyle/>
          <a:p>
            <a:pPr algn="l">
              <a:lnSpc>
                <a:spcPts val="4738"/>
              </a:lnSpc>
            </a:pPr>
            <a:r>
              <a:rPr lang="en-US" sz="2632" b="1" dirty="0">
                <a:solidFill>
                  <a:srgbClr val="000000"/>
                </a:solidFill>
                <a:latin typeface="Raleway Bold"/>
                <a:ea typeface="Raleway Bold"/>
                <a:cs typeface="Raleway Bold"/>
                <a:sym typeface="Raleway Bold"/>
              </a:rPr>
              <a:t>                                             </a:t>
            </a:r>
            <a:r>
              <a:rPr lang="en-US" sz="2632" b="1" dirty="0">
                <a:solidFill>
                  <a:srgbClr val="000000"/>
                </a:solidFill>
                <a:latin typeface="Canva Sans" panose="020B0604020202020204" charset="0"/>
                <a:ea typeface="Raleway Bold"/>
                <a:cs typeface="Raleway Bold"/>
                <a:sym typeface="Raleway Bold"/>
              </a:rPr>
              <a:t>Calculation of individual parameter:</a:t>
            </a:r>
          </a:p>
          <a:p>
            <a:pPr algn="l">
              <a:lnSpc>
                <a:spcPts val="4738"/>
              </a:lnSpc>
            </a:pPr>
            <a:r>
              <a:rPr lang="en-US" sz="2632" b="1" dirty="0">
                <a:solidFill>
                  <a:srgbClr val="000000"/>
                </a:solidFill>
                <a:latin typeface="Canva Sans" panose="020B0604020202020204" charset="0"/>
                <a:ea typeface="Raleway Bold"/>
                <a:cs typeface="Raleway Bold"/>
                <a:sym typeface="Raleway Bold"/>
              </a:rPr>
              <a:t>For totem pole </a:t>
            </a:r>
            <a:r>
              <a:rPr lang="en-US" sz="2632" b="1" dirty="0" err="1">
                <a:solidFill>
                  <a:srgbClr val="000000"/>
                </a:solidFill>
                <a:latin typeface="Canva Sans" panose="020B0604020202020204" charset="0"/>
                <a:ea typeface="Raleway Bold"/>
                <a:cs typeface="Raleway Bold"/>
                <a:sym typeface="Raleway Bold"/>
              </a:rPr>
              <a:t>pfc</a:t>
            </a:r>
            <a:r>
              <a:rPr lang="en-US" sz="2632" b="1" dirty="0">
                <a:solidFill>
                  <a:srgbClr val="000000"/>
                </a:solidFill>
                <a:latin typeface="Canva Sans" panose="020B0604020202020204" charset="0"/>
                <a:ea typeface="Raleway Bold"/>
                <a:cs typeface="Raleway Bold"/>
                <a:sym typeface="Raleway Bold"/>
              </a:rPr>
              <a:t>:</a:t>
            </a:r>
          </a:p>
          <a:p>
            <a:pPr algn="l">
              <a:lnSpc>
                <a:spcPts val="4738"/>
              </a:lnSpc>
            </a:pPr>
            <a:r>
              <a:rPr lang="en-US" sz="2632" dirty="0">
                <a:solidFill>
                  <a:srgbClr val="000000"/>
                </a:solidFill>
                <a:latin typeface="Canva Sans" panose="020B0604020202020204" charset="0"/>
                <a:ea typeface="Raleway"/>
                <a:cs typeface="Raleway"/>
                <a:sym typeface="Raleway"/>
              </a:rPr>
              <a:t>•Vin = 85–265 V </a:t>
            </a:r>
          </a:p>
          <a:p>
            <a:pPr algn="l">
              <a:lnSpc>
                <a:spcPts val="4738"/>
              </a:lnSpc>
            </a:pPr>
            <a:r>
              <a:rPr lang="en-US" sz="2632" dirty="0">
                <a:solidFill>
                  <a:srgbClr val="000000"/>
                </a:solidFill>
                <a:latin typeface="Canva Sans" panose="020B0604020202020204" charset="0"/>
                <a:ea typeface="Raleway"/>
                <a:cs typeface="Raleway"/>
                <a:sym typeface="Raleway"/>
              </a:rPr>
              <a:t>•</a:t>
            </a:r>
            <a:r>
              <a:rPr lang="en-US" sz="2632" dirty="0" err="1">
                <a:solidFill>
                  <a:srgbClr val="000000"/>
                </a:solidFill>
                <a:latin typeface="Canva Sans" panose="020B0604020202020204" charset="0"/>
                <a:ea typeface="Raleway"/>
                <a:cs typeface="Raleway"/>
                <a:sym typeface="Raleway"/>
              </a:rPr>
              <a:t>Vout</a:t>
            </a:r>
            <a:r>
              <a:rPr lang="en-US" sz="2632" dirty="0">
                <a:solidFill>
                  <a:srgbClr val="000000"/>
                </a:solidFill>
                <a:latin typeface="Canva Sans" panose="020B0604020202020204" charset="0"/>
                <a:ea typeface="Raleway"/>
                <a:cs typeface="Raleway"/>
                <a:sym typeface="Raleway"/>
              </a:rPr>
              <a:t> = 400 V</a:t>
            </a:r>
          </a:p>
          <a:p>
            <a:pPr algn="l">
              <a:lnSpc>
                <a:spcPts val="4738"/>
              </a:lnSpc>
            </a:pPr>
            <a:r>
              <a:rPr lang="en-US" sz="2632" dirty="0">
                <a:solidFill>
                  <a:srgbClr val="000000"/>
                </a:solidFill>
                <a:latin typeface="Canva Sans" panose="020B0604020202020204" charset="0"/>
                <a:ea typeface="Raleway"/>
                <a:cs typeface="Raleway"/>
                <a:sym typeface="Raleway"/>
              </a:rPr>
              <a:t>• Pout = 2–5 kW </a:t>
            </a:r>
          </a:p>
          <a:p>
            <a:pPr algn="l">
              <a:lnSpc>
                <a:spcPts val="4738"/>
              </a:lnSpc>
            </a:pPr>
            <a:r>
              <a:rPr lang="en-US" sz="2632" dirty="0">
                <a:solidFill>
                  <a:srgbClr val="000000"/>
                </a:solidFill>
                <a:latin typeface="Canva Sans" panose="020B0604020202020204" charset="0"/>
                <a:ea typeface="Raleway"/>
                <a:cs typeface="Raleway"/>
                <a:sym typeface="Raleway"/>
              </a:rPr>
              <a:t>•</a:t>
            </a:r>
            <a:r>
              <a:rPr lang="en-US" sz="2632" dirty="0" err="1">
                <a:solidFill>
                  <a:srgbClr val="000000"/>
                </a:solidFill>
                <a:latin typeface="Canva Sans" panose="020B0604020202020204" charset="0"/>
                <a:ea typeface="Raleway"/>
                <a:cs typeface="Raleway"/>
                <a:sym typeface="Raleway"/>
              </a:rPr>
              <a:t>Fline</a:t>
            </a:r>
            <a:r>
              <a:rPr lang="en-US" sz="2632" dirty="0">
                <a:solidFill>
                  <a:srgbClr val="000000"/>
                </a:solidFill>
                <a:latin typeface="Canva Sans" panose="020B0604020202020204" charset="0"/>
                <a:ea typeface="Raleway"/>
                <a:cs typeface="Raleway"/>
                <a:sym typeface="Raleway"/>
              </a:rPr>
              <a:t> = 50 Hz </a:t>
            </a:r>
          </a:p>
          <a:p>
            <a:pPr algn="l">
              <a:lnSpc>
                <a:spcPts val="4738"/>
              </a:lnSpc>
            </a:pPr>
            <a:r>
              <a:rPr lang="en-US" sz="2632" dirty="0">
                <a:solidFill>
                  <a:srgbClr val="000000"/>
                </a:solidFill>
                <a:latin typeface="Canva Sans" panose="020B0604020202020204" charset="0"/>
                <a:ea typeface="Raleway"/>
                <a:cs typeface="Raleway"/>
                <a:sym typeface="Raleway"/>
              </a:rPr>
              <a:t>•</a:t>
            </a:r>
            <a:r>
              <a:rPr lang="en-US" sz="2632" dirty="0" err="1">
                <a:solidFill>
                  <a:srgbClr val="000000"/>
                </a:solidFill>
                <a:latin typeface="Canva Sans" panose="020B0604020202020204" charset="0"/>
                <a:ea typeface="Raleway"/>
                <a:cs typeface="Raleway"/>
                <a:sym typeface="Raleway"/>
              </a:rPr>
              <a:t>Fsw</a:t>
            </a:r>
            <a:r>
              <a:rPr lang="en-US" sz="2632" dirty="0">
                <a:solidFill>
                  <a:srgbClr val="000000"/>
                </a:solidFill>
                <a:latin typeface="Canva Sans" panose="020B0604020202020204" charset="0"/>
                <a:ea typeface="Raleway"/>
                <a:cs typeface="Raleway"/>
                <a:sym typeface="Raleway"/>
              </a:rPr>
              <a:t> = 40 kHz </a:t>
            </a:r>
          </a:p>
          <a:p>
            <a:pPr algn="l">
              <a:lnSpc>
                <a:spcPts val="4738"/>
              </a:lnSpc>
            </a:pPr>
            <a:r>
              <a:rPr lang="en-US" sz="2632" dirty="0">
                <a:solidFill>
                  <a:srgbClr val="000000"/>
                </a:solidFill>
                <a:latin typeface="Canva Sans" panose="020B0604020202020204" charset="0"/>
                <a:ea typeface="Raleway"/>
                <a:cs typeface="Raleway"/>
                <a:sym typeface="Raleway"/>
              </a:rPr>
              <a:t>•</a:t>
            </a:r>
            <a:r>
              <a:rPr lang="en-US" sz="2632" dirty="0" err="1">
                <a:solidFill>
                  <a:srgbClr val="000000"/>
                </a:solidFill>
                <a:latin typeface="Canva Sans" panose="020B0604020202020204" charset="0"/>
                <a:ea typeface="Raleway"/>
                <a:cs typeface="Raleway"/>
                <a:sym typeface="Raleway"/>
              </a:rPr>
              <a:t>Iripple</a:t>
            </a:r>
            <a:r>
              <a:rPr lang="en-US" sz="2632" dirty="0">
                <a:solidFill>
                  <a:srgbClr val="000000"/>
                </a:solidFill>
                <a:latin typeface="Canva Sans" panose="020B0604020202020204" charset="0"/>
                <a:ea typeface="Raleway"/>
                <a:cs typeface="Raleway"/>
                <a:sym typeface="Raleway"/>
              </a:rPr>
              <a:t> = 0.3 </a:t>
            </a:r>
          </a:p>
          <a:p>
            <a:pPr algn="l">
              <a:lnSpc>
                <a:spcPts val="4738"/>
              </a:lnSpc>
            </a:pPr>
            <a:r>
              <a:rPr lang="en-US" sz="2632" dirty="0">
                <a:solidFill>
                  <a:srgbClr val="000000"/>
                </a:solidFill>
                <a:latin typeface="Canva Sans" panose="020B0604020202020204" charset="0"/>
                <a:ea typeface="Raleway"/>
                <a:cs typeface="Raleway"/>
                <a:sym typeface="Raleway"/>
              </a:rPr>
              <a:t>•</a:t>
            </a:r>
            <a:r>
              <a:rPr lang="en-US" sz="2632" dirty="0" err="1">
                <a:solidFill>
                  <a:srgbClr val="000000"/>
                </a:solidFill>
                <a:latin typeface="Canva Sans" panose="020B0604020202020204" charset="0"/>
                <a:ea typeface="Raleway"/>
                <a:cs typeface="Raleway"/>
                <a:sym typeface="Raleway"/>
              </a:rPr>
              <a:t>Vripple</a:t>
            </a:r>
            <a:r>
              <a:rPr lang="en-US" sz="2632" dirty="0">
                <a:solidFill>
                  <a:srgbClr val="000000"/>
                </a:solidFill>
                <a:latin typeface="Canva Sans" panose="020B0604020202020204" charset="0"/>
                <a:ea typeface="Raleway"/>
                <a:cs typeface="Raleway"/>
                <a:sym typeface="Raleway"/>
              </a:rPr>
              <a:t> = 0.01 </a:t>
            </a:r>
          </a:p>
          <a:p>
            <a:pPr algn="l">
              <a:lnSpc>
                <a:spcPts val="4738"/>
              </a:lnSpc>
            </a:pPr>
            <a:r>
              <a:rPr lang="en-US" sz="2632" dirty="0">
                <a:solidFill>
                  <a:srgbClr val="000000"/>
                </a:solidFill>
                <a:latin typeface="Canva Sans" panose="020B0604020202020204" charset="0"/>
                <a:ea typeface="Raleway"/>
                <a:cs typeface="Raleway"/>
                <a:sym typeface="Raleway"/>
              </a:rPr>
              <a:t>•IL = 2500 0.95×85 = 30.98 </a:t>
            </a:r>
          </a:p>
          <a:p>
            <a:pPr algn="l">
              <a:lnSpc>
                <a:spcPts val="4738"/>
              </a:lnSpc>
            </a:pPr>
            <a:r>
              <a:rPr lang="en-US" sz="2632" dirty="0">
                <a:solidFill>
                  <a:srgbClr val="000000"/>
                </a:solidFill>
                <a:latin typeface="Canva Sans" panose="020B0604020202020204" charset="0"/>
                <a:ea typeface="Raleway"/>
                <a:cs typeface="Raleway"/>
                <a:sym typeface="Raleway"/>
              </a:rPr>
              <a:t>•</a:t>
            </a:r>
            <a:r>
              <a:rPr lang="en-US" sz="2632" dirty="0" err="1">
                <a:solidFill>
                  <a:srgbClr val="000000"/>
                </a:solidFill>
                <a:latin typeface="Canva Sans" panose="020B0604020202020204" charset="0"/>
                <a:ea typeface="Raleway"/>
                <a:cs typeface="Raleway"/>
                <a:sym typeface="Raleway"/>
              </a:rPr>
              <a:t>Ipeak</a:t>
            </a:r>
            <a:r>
              <a:rPr lang="en-US" sz="2632" dirty="0">
                <a:solidFill>
                  <a:srgbClr val="000000"/>
                </a:solidFill>
                <a:latin typeface="Canva Sans" panose="020B0604020202020204" charset="0"/>
                <a:ea typeface="Raleway"/>
                <a:cs typeface="Raleway"/>
                <a:sym typeface="Raleway"/>
              </a:rPr>
              <a:t> = IL × 1.30 = 30.98 × 1.3 = 40.27 A</a:t>
            </a:r>
          </a:p>
          <a:p>
            <a:pPr algn="l">
              <a:lnSpc>
                <a:spcPts val="4738"/>
              </a:lnSpc>
            </a:pPr>
            <a:r>
              <a:rPr lang="en-US" sz="2632" dirty="0">
                <a:solidFill>
                  <a:srgbClr val="000000"/>
                </a:solidFill>
                <a:latin typeface="Canva Sans" panose="020B0604020202020204" charset="0"/>
                <a:ea typeface="Raleway"/>
                <a:cs typeface="Raleway"/>
                <a:sym typeface="Raleway"/>
              </a:rPr>
              <a:t>• L = </a:t>
            </a:r>
            <a:r>
              <a:rPr lang="en-US" sz="2632" dirty="0" err="1">
                <a:solidFill>
                  <a:srgbClr val="000000"/>
                </a:solidFill>
                <a:latin typeface="Canva Sans" panose="020B0604020202020204" charset="0"/>
                <a:ea typeface="Raleway"/>
                <a:cs typeface="Raleway"/>
                <a:sym typeface="Raleway"/>
              </a:rPr>
              <a:t>Vout</a:t>
            </a:r>
            <a:r>
              <a:rPr lang="en-US" sz="2632" dirty="0">
                <a:solidFill>
                  <a:srgbClr val="000000"/>
                </a:solidFill>
                <a:latin typeface="Canva Sans" panose="020B0604020202020204" charset="0"/>
                <a:ea typeface="Raleway"/>
                <a:cs typeface="Raleway"/>
                <a:sym typeface="Raleway"/>
              </a:rPr>
              <a:t>/ 4×fsw×Iripple = 400 /4×40×10^3×0.3×43.78 = 1.903 × 10^-4 = 190.3 µH </a:t>
            </a:r>
          </a:p>
          <a:p>
            <a:pPr algn="l">
              <a:lnSpc>
                <a:spcPts val="4738"/>
              </a:lnSpc>
            </a:pPr>
            <a:r>
              <a:rPr lang="en-US" sz="2632" dirty="0">
                <a:solidFill>
                  <a:srgbClr val="000000"/>
                </a:solidFill>
                <a:latin typeface="Canva Sans" panose="020B0604020202020204" charset="0"/>
                <a:ea typeface="Raleway"/>
                <a:cs typeface="Raleway"/>
                <a:sym typeface="Raleway"/>
              </a:rPr>
              <a:t>•</a:t>
            </a:r>
            <a:r>
              <a:rPr lang="en-US" sz="2632" dirty="0" err="1">
                <a:solidFill>
                  <a:srgbClr val="000000"/>
                </a:solidFill>
                <a:latin typeface="Canva Sans" panose="020B0604020202020204" charset="0"/>
                <a:ea typeface="Raleway"/>
                <a:cs typeface="Raleway"/>
                <a:sym typeface="Raleway"/>
              </a:rPr>
              <a:t>Cout</a:t>
            </a:r>
            <a:r>
              <a:rPr lang="en-US" sz="2632" dirty="0">
                <a:solidFill>
                  <a:srgbClr val="000000"/>
                </a:solidFill>
                <a:latin typeface="Canva Sans" panose="020B0604020202020204" charset="0"/>
                <a:ea typeface="Raleway"/>
                <a:cs typeface="Raleway"/>
                <a:sym typeface="Raleway"/>
              </a:rPr>
              <a:t> = Pout / </a:t>
            </a:r>
            <a:r>
              <a:rPr lang="en-US" sz="2632" dirty="0" err="1">
                <a:solidFill>
                  <a:srgbClr val="000000"/>
                </a:solidFill>
                <a:latin typeface="Canva Sans" panose="020B0604020202020204" charset="0"/>
                <a:ea typeface="Raleway"/>
                <a:cs typeface="Raleway"/>
                <a:sym typeface="Raleway"/>
              </a:rPr>
              <a:t>Vout</a:t>
            </a:r>
            <a:r>
              <a:rPr lang="en-US" sz="2632" dirty="0">
                <a:solidFill>
                  <a:srgbClr val="000000"/>
                </a:solidFill>
                <a:latin typeface="Canva Sans" panose="020B0604020202020204" charset="0"/>
                <a:ea typeface="Raleway"/>
                <a:cs typeface="Raleway"/>
                <a:sym typeface="Raleway"/>
              </a:rPr>
              <a:t> 4π× </a:t>
            </a:r>
            <a:r>
              <a:rPr lang="en-US" sz="2632" dirty="0" err="1">
                <a:solidFill>
                  <a:srgbClr val="000000"/>
                </a:solidFill>
                <a:latin typeface="Canva Sans" panose="020B0604020202020204" charset="0"/>
                <a:ea typeface="Raleway"/>
                <a:cs typeface="Raleway"/>
                <a:sym typeface="Raleway"/>
              </a:rPr>
              <a:t>Fline</a:t>
            </a:r>
            <a:r>
              <a:rPr lang="en-US" sz="2632" dirty="0">
                <a:solidFill>
                  <a:srgbClr val="000000"/>
                </a:solidFill>
                <a:latin typeface="Canva Sans" panose="020B0604020202020204" charset="0"/>
                <a:ea typeface="Raleway"/>
                <a:cs typeface="Raleway"/>
                <a:sym typeface="Raleway"/>
              </a:rPr>
              <a:t> × </a:t>
            </a:r>
            <a:r>
              <a:rPr lang="en-US" sz="2632" dirty="0" err="1">
                <a:solidFill>
                  <a:srgbClr val="000000"/>
                </a:solidFill>
                <a:latin typeface="Canva Sans" panose="020B0604020202020204" charset="0"/>
                <a:ea typeface="Raleway"/>
                <a:cs typeface="Raleway"/>
                <a:sym typeface="Raleway"/>
              </a:rPr>
              <a:t>Vripple</a:t>
            </a:r>
            <a:r>
              <a:rPr lang="en-US" sz="2632" dirty="0">
                <a:solidFill>
                  <a:srgbClr val="000000"/>
                </a:solidFill>
                <a:latin typeface="Canva Sans" panose="020B0604020202020204" charset="0"/>
                <a:ea typeface="Raleway"/>
                <a:cs typeface="Raleway"/>
                <a:sym typeface="Raleway"/>
              </a:rPr>
              <a:t> = 2500 / 400 4Π × 400 × 0.01 × 50 = 2486.71 µF</a:t>
            </a:r>
          </a:p>
          <a:p>
            <a:pPr algn="l">
              <a:lnSpc>
                <a:spcPts val="4738"/>
              </a:lnSpc>
              <a:spcBef>
                <a:spcPct val="0"/>
              </a:spcBef>
            </a:pPr>
            <a:endParaRPr lang="en-US" sz="2632" dirty="0">
              <a:solidFill>
                <a:srgbClr val="000000"/>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Bold"/>
                <a:ea typeface="Playfair Display Bold"/>
                <a:cs typeface="Playfair Display Bold"/>
                <a:sym typeface="Playfair Display Bold"/>
              </a:rPr>
              <a:t>Introduction</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I</a:t>
            </a:r>
          </a:p>
        </p:txBody>
      </p:sp>
      <p:sp>
        <p:nvSpPr>
          <p:cNvPr id="6" name="TextBox 6"/>
          <p:cNvSpPr txBox="1"/>
          <p:nvPr/>
        </p:nvSpPr>
        <p:spPr>
          <a:xfrm>
            <a:off x="4402345" y="8463915"/>
            <a:ext cx="12189609"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sp>
        <p:nvSpPr>
          <p:cNvPr id="2" name="Freeform 2"/>
          <p:cNvSpPr/>
          <p:nvPr/>
        </p:nvSpPr>
        <p:spPr>
          <a:xfrm>
            <a:off x="4011412" y="1292660"/>
            <a:ext cx="10681301" cy="7036307"/>
          </a:xfrm>
          <a:custGeom>
            <a:avLst/>
            <a:gdLst/>
            <a:ahLst/>
            <a:cxnLst/>
            <a:rect l="l" t="t" r="r" b="b"/>
            <a:pathLst>
              <a:path w="10681301" h="7036307">
                <a:moveTo>
                  <a:pt x="0" y="0"/>
                </a:moveTo>
                <a:lnTo>
                  <a:pt x="10681301" y="0"/>
                </a:lnTo>
                <a:lnTo>
                  <a:pt x="10681301" y="7036307"/>
                </a:lnTo>
                <a:lnTo>
                  <a:pt x="0" y="7036307"/>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
        <p:nvSpPr>
          <p:cNvPr id="4" name="TextBox 11"/>
          <p:cNvSpPr txBox="1"/>
          <p:nvPr/>
        </p:nvSpPr>
        <p:spPr>
          <a:xfrm>
            <a:off x="5005867" y="8925878"/>
            <a:ext cx="7414733" cy="487185"/>
          </a:xfrm>
          <a:prstGeom prst="rect">
            <a:avLst/>
          </a:prstGeom>
        </p:spPr>
        <p:txBody>
          <a:bodyPr wrap="square" lIns="0" tIns="0" rIns="0" bIns="0" rtlCol="0" anchor="t">
            <a:spAutoFit/>
          </a:bodyPr>
          <a:lstStyle/>
          <a:p>
            <a:pPr algn="ctr">
              <a:lnSpc>
                <a:spcPts val="4320"/>
              </a:lnSpc>
              <a:spcBef>
                <a:spcPct val="0"/>
              </a:spcBef>
            </a:pPr>
            <a:r>
              <a:rPr lang="en-US" sz="2400" dirty="0">
                <a:solidFill>
                  <a:srgbClr val="000000"/>
                </a:solidFill>
                <a:latin typeface="Raleway"/>
                <a:ea typeface="Raleway"/>
                <a:cs typeface="Raleway"/>
                <a:sym typeface="Raleway"/>
              </a:rPr>
              <a:t>Fig: SIMULINK Model for </a:t>
            </a:r>
            <a:r>
              <a:rPr lang="en-US" sz="2400" dirty="0" smtClean="0">
                <a:solidFill>
                  <a:srgbClr val="000000"/>
                </a:solidFill>
                <a:latin typeface="Raleway"/>
                <a:ea typeface="Raleway"/>
                <a:cs typeface="Raleway"/>
                <a:sym typeface="Raleway"/>
              </a:rPr>
              <a:t>DAB Circuit</a:t>
            </a:r>
            <a:endParaRPr lang="en-US" sz="2400" dirty="0">
              <a:solidFill>
                <a:srgbClr val="000000"/>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sp>
        <p:nvSpPr>
          <p:cNvPr id="10" name="TextBox 10"/>
          <p:cNvSpPr txBox="1"/>
          <p:nvPr/>
        </p:nvSpPr>
        <p:spPr>
          <a:xfrm>
            <a:off x="1219200" y="1653153"/>
            <a:ext cx="13123924" cy="8491212"/>
          </a:xfrm>
          <a:prstGeom prst="rect">
            <a:avLst/>
          </a:prstGeom>
        </p:spPr>
        <p:txBody>
          <a:bodyPr lIns="0" tIns="0" rIns="0" bIns="0" rtlCol="0" anchor="t">
            <a:spAutoFit/>
          </a:bodyPr>
          <a:lstStyle/>
          <a:p>
            <a:pPr algn="l">
              <a:lnSpc>
                <a:spcPts val="3258"/>
              </a:lnSpc>
              <a:spcBef>
                <a:spcPct val="0"/>
              </a:spcBef>
            </a:pPr>
            <a:r>
              <a:rPr lang="en-US" sz="2327" dirty="0" smtClean="0">
                <a:solidFill>
                  <a:srgbClr val="000000"/>
                </a:solidFill>
                <a:latin typeface="Canva Sans"/>
                <a:ea typeface="Canva Sans"/>
                <a:cs typeface="Canva Sans"/>
                <a:sym typeface="Canva Sans"/>
              </a:rPr>
              <a:t>Po </a:t>
            </a:r>
            <a:r>
              <a:rPr lang="en-US" sz="2327" dirty="0">
                <a:solidFill>
                  <a:srgbClr val="000000"/>
                </a:solidFill>
                <a:latin typeface="Canva Sans"/>
                <a:ea typeface="Canva Sans"/>
                <a:cs typeface="Canva Sans"/>
                <a:sym typeface="Canva Sans"/>
              </a:rPr>
              <a:t>= Vi² · </a:t>
            </a:r>
            <a:r>
              <a:rPr lang="en-US" sz="2327" dirty="0" err="1">
                <a:solidFill>
                  <a:srgbClr val="000000"/>
                </a:solidFill>
                <a:latin typeface="Canva Sans"/>
                <a:ea typeface="Canva Sans"/>
                <a:cs typeface="Canva Sans"/>
                <a:sym typeface="Canva Sans"/>
              </a:rPr>
              <a:t>dΦ</a:t>
            </a:r>
            <a:r>
              <a:rPr lang="en-US" sz="2327" dirty="0">
                <a:solidFill>
                  <a:srgbClr val="000000"/>
                </a:solidFill>
                <a:latin typeface="Canva Sans"/>
                <a:ea typeface="Canva Sans"/>
                <a:cs typeface="Canva Sans"/>
                <a:sym typeface="Canva Sans"/>
              </a:rPr>
              <a:t> / Xl(1 – Φ / Π) </a:t>
            </a:r>
          </a:p>
          <a:p>
            <a:pPr algn="l">
              <a:lnSpc>
                <a:spcPts val="3258"/>
              </a:lnSpc>
              <a:spcBef>
                <a:spcPct val="0"/>
              </a:spcBef>
            </a:pPr>
            <a:r>
              <a:rPr lang="en-US" sz="2327" dirty="0">
                <a:solidFill>
                  <a:srgbClr val="000000"/>
                </a:solidFill>
                <a:latin typeface="Canva Sans"/>
                <a:ea typeface="Canva Sans"/>
                <a:cs typeface="Canva Sans"/>
                <a:sym typeface="Canva Sans"/>
              </a:rPr>
              <a:t>Po = 2500 </a:t>
            </a:r>
          </a:p>
          <a:p>
            <a:pPr algn="l">
              <a:lnSpc>
                <a:spcPts val="3258"/>
              </a:lnSpc>
              <a:spcBef>
                <a:spcPct val="0"/>
              </a:spcBef>
            </a:pPr>
            <a:r>
              <a:rPr lang="en-US" sz="2327" dirty="0">
                <a:solidFill>
                  <a:srgbClr val="000000"/>
                </a:solidFill>
                <a:latin typeface="Canva Sans"/>
                <a:ea typeface="Canva Sans"/>
                <a:cs typeface="Canva Sans"/>
                <a:sym typeface="Canva Sans"/>
              </a:rPr>
              <a:t>Vi = 400 </a:t>
            </a:r>
          </a:p>
          <a:p>
            <a:pPr algn="l">
              <a:lnSpc>
                <a:spcPts val="3258"/>
              </a:lnSpc>
              <a:spcBef>
                <a:spcPct val="0"/>
              </a:spcBef>
            </a:pPr>
            <a:r>
              <a:rPr lang="en-US" sz="2327" dirty="0">
                <a:solidFill>
                  <a:srgbClr val="000000"/>
                </a:solidFill>
                <a:latin typeface="Canva Sans"/>
                <a:ea typeface="Canva Sans"/>
                <a:cs typeface="Canva Sans"/>
                <a:sym typeface="Canva Sans"/>
              </a:rPr>
              <a:t>Put L = 0.3 × 10^-6 H</a:t>
            </a:r>
          </a:p>
          <a:p>
            <a:pPr algn="l">
              <a:lnSpc>
                <a:spcPts val="3258"/>
              </a:lnSpc>
              <a:spcBef>
                <a:spcPct val="0"/>
              </a:spcBef>
            </a:pPr>
            <a:r>
              <a:rPr lang="en-US" sz="2327" dirty="0">
                <a:solidFill>
                  <a:srgbClr val="000000"/>
                </a:solidFill>
                <a:latin typeface="Canva Sans"/>
                <a:ea typeface="Canva Sans"/>
                <a:cs typeface="Canva Sans"/>
                <a:sym typeface="Canva Sans"/>
              </a:rPr>
              <a:t> d = Vo / </a:t>
            </a:r>
            <a:r>
              <a:rPr lang="en-US" sz="2327" dirty="0" err="1">
                <a:solidFill>
                  <a:srgbClr val="000000"/>
                </a:solidFill>
                <a:latin typeface="Canva Sans"/>
                <a:ea typeface="Canva Sans"/>
                <a:cs typeface="Canva Sans"/>
                <a:sym typeface="Canva Sans"/>
              </a:rPr>
              <a:t>nVi</a:t>
            </a:r>
            <a:r>
              <a:rPr lang="en-US" sz="2327" dirty="0">
                <a:solidFill>
                  <a:srgbClr val="000000"/>
                </a:solidFill>
                <a:latin typeface="Canva Sans"/>
                <a:ea typeface="Canva Sans"/>
                <a:cs typeface="Canva Sans"/>
                <a:sym typeface="Canva Sans"/>
              </a:rPr>
              <a:t> </a:t>
            </a:r>
          </a:p>
          <a:p>
            <a:pPr algn="l">
              <a:lnSpc>
                <a:spcPts val="3258"/>
              </a:lnSpc>
              <a:spcBef>
                <a:spcPct val="0"/>
              </a:spcBef>
            </a:pPr>
            <a:r>
              <a:rPr lang="en-US" sz="2327" dirty="0">
                <a:solidFill>
                  <a:srgbClr val="000000"/>
                </a:solidFill>
                <a:latin typeface="Canva Sans"/>
                <a:ea typeface="Canva Sans"/>
                <a:cs typeface="Canva Sans"/>
                <a:sym typeface="Canva Sans"/>
              </a:rPr>
              <a:t>n = ½</a:t>
            </a:r>
          </a:p>
          <a:p>
            <a:pPr algn="l">
              <a:lnSpc>
                <a:spcPts val="3258"/>
              </a:lnSpc>
              <a:spcBef>
                <a:spcPct val="0"/>
              </a:spcBef>
            </a:pPr>
            <a:r>
              <a:rPr lang="en-US" sz="2327" dirty="0">
                <a:solidFill>
                  <a:srgbClr val="000000"/>
                </a:solidFill>
                <a:latin typeface="Canva Sans"/>
                <a:ea typeface="Canva Sans"/>
                <a:cs typeface="Canva Sans"/>
                <a:sym typeface="Canva Sans"/>
              </a:rPr>
              <a:t> For Vo = 200 V</a:t>
            </a:r>
          </a:p>
          <a:p>
            <a:pPr algn="l">
              <a:lnSpc>
                <a:spcPts val="3258"/>
              </a:lnSpc>
              <a:spcBef>
                <a:spcPct val="0"/>
              </a:spcBef>
            </a:pPr>
            <a:r>
              <a:rPr lang="en-US" sz="2327" dirty="0">
                <a:solidFill>
                  <a:srgbClr val="000000"/>
                </a:solidFill>
                <a:latin typeface="Canva Sans"/>
                <a:ea typeface="Canva Sans"/>
                <a:cs typeface="Canva Sans"/>
                <a:sym typeface="Canva Sans"/>
              </a:rPr>
              <a:t> Vi = 400 V</a:t>
            </a:r>
          </a:p>
          <a:p>
            <a:pPr algn="l">
              <a:lnSpc>
                <a:spcPts val="3258"/>
              </a:lnSpc>
              <a:spcBef>
                <a:spcPct val="0"/>
              </a:spcBef>
            </a:pPr>
            <a:r>
              <a:rPr lang="en-US" sz="2327" dirty="0">
                <a:solidFill>
                  <a:srgbClr val="000000"/>
                </a:solidFill>
                <a:latin typeface="Canva Sans"/>
                <a:ea typeface="Canva Sans"/>
                <a:cs typeface="Canva Sans"/>
                <a:sym typeface="Canva Sans"/>
              </a:rPr>
              <a:t> d = 2 × 200 / 400</a:t>
            </a:r>
          </a:p>
          <a:p>
            <a:pPr algn="l">
              <a:lnSpc>
                <a:spcPts val="3258"/>
              </a:lnSpc>
              <a:spcBef>
                <a:spcPct val="0"/>
              </a:spcBef>
            </a:pPr>
            <a:r>
              <a:rPr lang="en-US" sz="2327" dirty="0">
                <a:solidFill>
                  <a:srgbClr val="000000"/>
                </a:solidFill>
                <a:latin typeface="Canva Sans"/>
                <a:ea typeface="Canva Sans"/>
                <a:cs typeface="Canva Sans"/>
                <a:sym typeface="Canva Sans"/>
              </a:rPr>
              <a:t> d = 1 </a:t>
            </a:r>
          </a:p>
          <a:p>
            <a:pPr algn="l">
              <a:lnSpc>
                <a:spcPts val="3258"/>
              </a:lnSpc>
              <a:spcBef>
                <a:spcPct val="0"/>
              </a:spcBef>
            </a:pPr>
            <a:r>
              <a:rPr lang="en-US" sz="2327" dirty="0">
                <a:solidFill>
                  <a:srgbClr val="000000"/>
                </a:solidFill>
                <a:latin typeface="Canva Sans"/>
                <a:ea typeface="Canva Sans"/>
                <a:cs typeface="Canva Sans"/>
                <a:sym typeface="Canva Sans"/>
              </a:rPr>
              <a:t>2500 = 400² / 2Π × f × 0.3 × 10^-6 · Φ(1 – Φ / Π)</a:t>
            </a:r>
          </a:p>
          <a:p>
            <a:pPr algn="l">
              <a:lnSpc>
                <a:spcPts val="3258"/>
              </a:lnSpc>
              <a:spcBef>
                <a:spcPct val="0"/>
              </a:spcBef>
            </a:pPr>
            <a:r>
              <a:rPr lang="en-US" sz="2327" dirty="0">
                <a:solidFill>
                  <a:srgbClr val="000000"/>
                </a:solidFill>
                <a:latin typeface="Canva Sans"/>
                <a:ea typeface="Canva Sans"/>
                <a:cs typeface="Canva Sans"/>
                <a:sym typeface="Canva Sans"/>
              </a:rPr>
              <a:t>Also, f = 500 kHz = 500 × 10³</a:t>
            </a:r>
          </a:p>
          <a:p>
            <a:pPr algn="l">
              <a:lnSpc>
                <a:spcPts val="3258"/>
              </a:lnSpc>
              <a:spcBef>
                <a:spcPct val="0"/>
              </a:spcBef>
            </a:pPr>
            <a:r>
              <a:rPr lang="en-US" sz="2327" dirty="0">
                <a:solidFill>
                  <a:srgbClr val="000000"/>
                </a:solidFill>
                <a:latin typeface="Canva Sans"/>
                <a:ea typeface="Canva Sans"/>
                <a:cs typeface="Canva Sans"/>
                <a:sym typeface="Canva Sans"/>
              </a:rPr>
              <a:t>2500 = 169765.2726 Φ(1 – Φ / Π)</a:t>
            </a:r>
          </a:p>
          <a:p>
            <a:pPr algn="l">
              <a:lnSpc>
                <a:spcPts val="3258"/>
              </a:lnSpc>
              <a:spcBef>
                <a:spcPct val="0"/>
              </a:spcBef>
            </a:pPr>
            <a:r>
              <a:rPr lang="en-US" sz="2327" dirty="0">
                <a:solidFill>
                  <a:srgbClr val="000000"/>
                </a:solidFill>
                <a:latin typeface="Canva Sans"/>
                <a:ea typeface="Canva Sans"/>
                <a:cs typeface="Canva Sans"/>
                <a:sym typeface="Canva Sans"/>
              </a:rPr>
              <a:t>0.0463 = ΠΦ – Φ²</a:t>
            </a:r>
          </a:p>
          <a:p>
            <a:pPr algn="l">
              <a:lnSpc>
                <a:spcPts val="3258"/>
              </a:lnSpc>
              <a:spcBef>
                <a:spcPct val="0"/>
              </a:spcBef>
            </a:pPr>
            <a:r>
              <a:rPr lang="en-US" sz="2327" dirty="0">
                <a:solidFill>
                  <a:srgbClr val="000000"/>
                </a:solidFill>
                <a:latin typeface="Canva Sans"/>
                <a:ea typeface="Canva Sans"/>
                <a:cs typeface="Canva Sans"/>
                <a:sym typeface="Canva Sans"/>
              </a:rPr>
              <a:t> Φ² – ΠΦ + 0.0463 = 0 </a:t>
            </a:r>
          </a:p>
          <a:p>
            <a:pPr algn="l">
              <a:lnSpc>
                <a:spcPts val="3258"/>
              </a:lnSpc>
              <a:spcBef>
                <a:spcPct val="0"/>
              </a:spcBef>
            </a:pPr>
            <a:r>
              <a:rPr lang="en-US" sz="2327" dirty="0">
                <a:solidFill>
                  <a:srgbClr val="000000"/>
                </a:solidFill>
                <a:latin typeface="Canva Sans"/>
                <a:ea typeface="Canva Sans"/>
                <a:cs typeface="Canva Sans"/>
                <a:sym typeface="Canva Sans"/>
              </a:rPr>
              <a:t>Φ = 3.13 ,0.0148(in radian)</a:t>
            </a:r>
          </a:p>
          <a:p>
            <a:pPr algn="l">
              <a:lnSpc>
                <a:spcPts val="3258"/>
              </a:lnSpc>
              <a:spcBef>
                <a:spcPct val="0"/>
              </a:spcBef>
            </a:pPr>
            <a:r>
              <a:rPr lang="en-US" sz="2327" dirty="0">
                <a:solidFill>
                  <a:srgbClr val="000000"/>
                </a:solidFill>
                <a:latin typeface="Canva Sans"/>
                <a:ea typeface="Canva Sans"/>
                <a:cs typeface="Canva Sans"/>
                <a:sym typeface="Canva Sans"/>
              </a:rPr>
              <a:t> Φ =179.33, 0.85(in degree)</a:t>
            </a:r>
          </a:p>
          <a:p>
            <a:pPr algn="l">
              <a:lnSpc>
                <a:spcPts val="3258"/>
              </a:lnSpc>
              <a:spcBef>
                <a:spcPct val="0"/>
              </a:spcBef>
            </a:pPr>
            <a:r>
              <a:rPr lang="en-US" sz="2327" dirty="0">
                <a:solidFill>
                  <a:srgbClr val="000000"/>
                </a:solidFill>
                <a:latin typeface="Canva Sans"/>
                <a:ea typeface="Canva Sans"/>
                <a:cs typeface="Canva Sans"/>
                <a:sym typeface="Canva Sans"/>
              </a:rPr>
              <a:t>Since,-90&lt;phi&lt;90</a:t>
            </a:r>
          </a:p>
          <a:p>
            <a:pPr algn="l">
              <a:lnSpc>
                <a:spcPts val="3258"/>
              </a:lnSpc>
              <a:spcBef>
                <a:spcPct val="0"/>
              </a:spcBef>
            </a:pPr>
            <a:r>
              <a:rPr lang="en-US" sz="2327" dirty="0">
                <a:solidFill>
                  <a:srgbClr val="000000"/>
                </a:solidFill>
                <a:latin typeface="Canva Sans"/>
                <a:ea typeface="Canva Sans"/>
                <a:cs typeface="Canva Sans"/>
                <a:sym typeface="Canva Sans"/>
              </a:rPr>
              <a:t>So,</a:t>
            </a:r>
          </a:p>
          <a:p>
            <a:pPr algn="l">
              <a:lnSpc>
                <a:spcPts val="3258"/>
              </a:lnSpc>
              <a:spcBef>
                <a:spcPct val="0"/>
              </a:spcBef>
            </a:pPr>
            <a:r>
              <a:rPr lang="en-US" sz="2327" dirty="0">
                <a:solidFill>
                  <a:srgbClr val="000000"/>
                </a:solidFill>
                <a:latin typeface="Canva Sans"/>
                <a:ea typeface="Canva Sans"/>
                <a:cs typeface="Canva Sans"/>
                <a:sym typeface="Canva Sans"/>
              </a:rPr>
              <a:t>Φ=0.85</a:t>
            </a:r>
          </a:p>
        </p:txBody>
      </p:sp>
      <p:sp>
        <p:nvSpPr>
          <p:cNvPr id="11" name="Freeform 11"/>
          <p:cNvSpPr/>
          <p:nvPr/>
        </p:nvSpPr>
        <p:spPr>
          <a:xfrm>
            <a:off x="9931397" y="2634392"/>
            <a:ext cx="7518403" cy="6314550"/>
          </a:xfrm>
          <a:custGeom>
            <a:avLst/>
            <a:gdLst/>
            <a:ahLst/>
            <a:cxnLst/>
            <a:rect l="l" t="t" r="r" b="b"/>
            <a:pathLst>
              <a:path w="7518403" h="6314550">
                <a:moveTo>
                  <a:pt x="0" y="0"/>
                </a:moveTo>
                <a:lnTo>
                  <a:pt x="7518404" y="0"/>
                </a:lnTo>
                <a:lnTo>
                  <a:pt x="7518404" y="6314551"/>
                </a:lnTo>
                <a:lnTo>
                  <a:pt x="0" y="6314551"/>
                </a:lnTo>
                <a:lnTo>
                  <a:pt x="0" y="0"/>
                </a:lnTo>
                <a:close/>
              </a:path>
            </a:pathLst>
          </a:custGeom>
          <a:blipFill>
            <a:blip r:embed="rId2"/>
            <a:stretch>
              <a:fillRect/>
            </a:stretch>
          </a:blipFill>
        </p:spPr>
      </p:sp>
      <p:sp>
        <p:nvSpPr>
          <p:cNvPr id="12" name="TextBox 12"/>
          <p:cNvSpPr txBox="1"/>
          <p:nvPr/>
        </p:nvSpPr>
        <p:spPr>
          <a:xfrm>
            <a:off x="1123950" y="816300"/>
            <a:ext cx="15036807" cy="860425"/>
          </a:xfrm>
          <a:prstGeom prst="rect">
            <a:avLst/>
          </a:prstGeom>
        </p:spPr>
        <p:txBody>
          <a:bodyPr lIns="0" tIns="0" rIns="0" bIns="0" rtlCol="0" anchor="t">
            <a:spAutoFit/>
          </a:bodyPr>
          <a:lstStyle/>
          <a:p>
            <a:pPr algn="l">
              <a:lnSpc>
                <a:spcPts val="3499"/>
              </a:lnSpc>
              <a:spcBef>
                <a:spcPct val="0"/>
              </a:spcBef>
            </a:pPr>
            <a:r>
              <a:rPr lang="en-US" sz="2499" b="1" dirty="0">
                <a:solidFill>
                  <a:srgbClr val="000000"/>
                </a:solidFill>
                <a:latin typeface="Canva Sans Bold"/>
                <a:ea typeface="Canva Sans Bold"/>
                <a:cs typeface="Canva Sans Bold"/>
                <a:sym typeface="Canva Sans Bold"/>
              </a:rPr>
              <a:t>For dab converters we have used two model where in the first model we have provided a manual phase shift in pulse generator</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32</a:t>
            </a:r>
          </a:p>
        </p:txBody>
      </p:sp>
      <p:sp>
        <p:nvSpPr>
          <p:cNvPr id="10" name="Freeform 10"/>
          <p:cNvSpPr/>
          <p:nvPr/>
        </p:nvSpPr>
        <p:spPr>
          <a:xfrm>
            <a:off x="3625169" y="1813788"/>
            <a:ext cx="11037663" cy="5389686"/>
          </a:xfrm>
          <a:custGeom>
            <a:avLst/>
            <a:gdLst/>
            <a:ahLst/>
            <a:cxnLst/>
            <a:rect l="l" t="t" r="r" b="b"/>
            <a:pathLst>
              <a:path w="11037663" h="5389686">
                <a:moveTo>
                  <a:pt x="0" y="0"/>
                </a:moveTo>
                <a:lnTo>
                  <a:pt x="11037662" y="0"/>
                </a:lnTo>
                <a:lnTo>
                  <a:pt x="11037662" y="5389686"/>
                </a:lnTo>
                <a:lnTo>
                  <a:pt x="0" y="5389686"/>
                </a:lnTo>
                <a:lnTo>
                  <a:pt x="0" y="0"/>
                </a:lnTo>
                <a:close/>
              </a:path>
            </a:pathLst>
          </a:custGeom>
          <a:blipFill>
            <a:blip r:embed="rId2"/>
            <a:stretch>
              <a:fillRect/>
            </a:stretch>
          </a:blipFill>
        </p:spPr>
      </p:sp>
      <p:sp>
        <p:nvSpPr>
          <p:cNvPr id="11" name="TextBox 11"/>
          <p:cNvSpPr txBox="1"/>
          <p:nvPr/>
        </p:nvSpPr>
        <p:spPr>
          <a:xfrm>
            <a:off x="1475124" y="7545390"/>
            <a:ext cx="15784176" cy="1176400"/>
          </a:xfrm>
          <a:prstGeom prst="rect">
            <a:avLst/>
          </a:prstGeom>
        </p:spPr>
        <p:txBody>
          <a:bodyPr lIns="0" tIns="0" rIns="0" bIns="0" rtlCol="0" anchor="t">
            <a:spAutoFit/>
          </a:bodyPr>
          <a:lstStyle/>
          <a:p>
            <a:pPr algn="ctr">
              <a:lnSpc>
                <a:spcPts val="4742"/>
              </a:lnSpc>
            </a:pPr>
            <a:r>
              <a:rPr lang="en-US" sz="3387" dirty="0">
                <a:solidFill>
                  <a:srgbClr val="000000"/>
                </a:solidFill>
                <a:latin typeface="Canva Sans"/>
                <a:ea typeface="Canva Sans"/>
                <a:cs typeface="Canva Sans"/>
                <a:sym typeface="Canva Sans"/>
              </a:rPr>
              <a:t>Here we generate required phase shift from the difference between output voltage and constant value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
        <p:nvSpPr>
          <p:cNvPr id="10" name="Freeform 10"/>
          <p:cNvSpPr/>
          <p:nvPr/>
        </p:nvSpPr>
        <p:spPr>
          <a:xfrm>
            <a:off x="3331683" y="2485872"/>
            <a:ext cx="13069927" cy="5750768"/>
          </a:xfrm>
          <a:custGeom>
            <a:avLst/>
            <a:gdLst/>
            <a:ahLst/>
            <a:cxnLst/>
            <a:rect l="l" t="t" r="r" b="b"/>
            <a:pathLst>
              <a:path w="13069927" h="5750768">
                <a:moveTo>
                  <a:pt x="0" y="0"/>
                </a:moveTo>
                <a:lnTo>
                  <a:pt x="13069927" y="0"/>
                </a:lnTo>
                <a:lnTo>
                  <a:pt x="13069927" y="5750768"/>
                </a:lnTo>
                <a:lnTo>
                  <a:pt x="0" y="5750768"/>
                </a:lnTo>
                <a:lnTo>
                  <a:pt x="0" y="0"/>
                </a:lnTo>
                <a:close/>
              </a:path>
            </a:pathLst>
          </a:custGeom>
          <a:blipFill>
            <a:blip r:embed="rId2"/>
            <a:stretch>
              <a:fillRect/>
            </a:stretch>
          </a:blipFill>
        </p:spPr>
      </p:sp>
      <p:sp>
        <p:nvSpPr>
          <p:cNvPr id="11" name="TextBox 11"/>
          <p:cNvSpPr txBox="1"/>
          <p:nvPr/>
        </p:nvSpPr>
        <p:spPr>
          <a:xfrm>
            <a:off x="2313260" y="1201130"/>
            <a:ext cx="13661479" cy="610736"/>
          </a:xfrm>
          <a:prstGeom prst="rect">
            <a:avLst/>
          </a:prstGeom>
        </p:spPr>
        <p:txBody>
          <a:bodyPr lIns="0" tIns="0" rIns="0" bIns="0" rtlCol="0" anchor="t">
            <a:spAutoFit/>
          </a:bodyPr>
          <a:lstStyle/>
          <a:p>
            <a:pPr algn="ctr">
              <a:lnSpc>
                <a:spcPts val="5050"/>
              </a:lnSpc>
              <a:spcBef>
                <a:spcPct val="0"/>
              </a:spcBef>
            </a:pPr>
            <a:r>
              <a:rPr lang="en-US" sz="3607" b="1" dirty="0">
                <a:solidFill>
                  <a:srgbClr val="000000"/>
                </a:solidFill>
                <a:latin typeface="Canva Sans"/>
                <a:ea typeface="Canva Sans"/>
                <a:cs typeface="Canva Sans"/>
                <a:sym typeface="Canva Sans"/>
              </a:rPr>
              <a:t>Integration of AC/DC and DC/DC phase:</a:t>
            </a:r>
          </a:p>
        </p:txBody>
      </p:sp>
      <p:sp>
        <p:nvSpPr>
          <p:cNvPr id="12" name="TextBox 12"/>
          <p:cNvSpPr txBox="1"/>
          <p:nvPr/>
        </p:nvSpPr>
        <p:spPr>
          <a:xfrm>
            <a:off x="4175787" y="8694396"/>
            <a:ext cx="10302213" cy="589905"/>
          </a:xfrm>
          <a:prstGeom prst="rect">
            <a:avLst/>
          </a:prstGeom>
        </p:spPr>
        <p:txBody>
          <a:bodyPr wrap="square" lIns="0" tIns="0" rIns="0" bIns="0" rtlCol="0" anchor="t">
            <a:spAutoFit/>
          </a:bodyPr>
          <a:lstStyle/>
          <a:p>
            <a:pPr algn="ctr">
              <a:lnSpc>
                <a:spcPts val="4618"/>
              </a:lnSpc>
            </a:pPr>
            <a:r>
              <a:rPr lang="en-US" sz="3299" b="1" dirty="0">
                <a:solidFill>
                  <a:srgbClr val="000000"/>
                </a:solidFill>
                <a:latin typeface="Canva Sans Bold"/>
                <a:ea typeface="Canva Sans Bold"/>
                <a:cs typeface="Canva Sans Bold"/>
                <a:sym typeface="Canva Sans Bold"/>
              </a:rPr>
              <a:t>Note that above is for a constant phase shift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34</a:t>
            </a:r>
          </a:p>
        </p:txBody>
      </p:sp>
      <p:sp>
        <p:nvSpPr>
          <p:cNvPr id="10" name="Freeform 10"/>
          <p:cNvSpPr/>
          <p:nvPr/>
        </p:nvSpPr>
        <p:spPr>
          <a:xfrm>
            <a:off x="7028976" y="4101026"/>
            <a:ext cx="4204201" cy="5458899"/>
          </a:xfrm>
          <a:custGeom>
            <a:avLst/>
            <a:gdLst/>
            <a:ahLst/>
            <a:cxnLst/>
            <a:rect l="l" t="t" r="r" b="b"/>
            <a:pathLst>
              <a:path w="4204201" h="5458899">
                <a:moveTo>
                  <a:pt x="0" y="0"/>
                </a:moveTo>
                <a:lnTo>
                  <a:pt x="4204201" y="0"/>
                </a:lnTo>
                <a:lnTo>
                  <a:pt x="4204201" y="5458899"/>
                </a:lnTo>
                <a:lnTo>
                  <a:pt x="0" y="5458899"/>
                </a:lnTo>
                <a:lnTo>
                  <a:pt x="0" y="0"/>
                </a:lnTo>
                <a:close/>
              </a:path>
            </a:pathLst>
          </a:custGeom>
          <a:blipFill>
            <a:blip r:embed="rId2"/>
            <a:stretch>
              <a:fillRect t="-3210" b="-3210"/>
            </a:stretch>
          </a:blipFill>
        </p:spPr>
      </p:sp>
      <p:sp>
        <p:nvSpPr>
          <p:cNvPr id="11" name="TextBox 11"/>
          <p:cNvSpPr txBox="1"/>
          <p:nvPr/>
        </p:nvSpPr>
        <p:spPr>
          <a:xfrm>
            <a:off x="5855630" y="1060961"/>
            <a:ext cx="7483955" cy="1144906"/>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Design of Filter and system parameters:</a:t>
            </a:r>
          </a:p>
        </p:txBody>
      </p:sp>
      <p:sp>
        <p:nvSpPr>
          <p:cNvPr id="12" name="TextBox 12"/>
          <p:cNvSpPr txBox="1"/>
          <p:nvPr/>
        </p:nvSpPr>
        <p:spPr>
          <a:xfrm>
            <a:off x="1995890" y="2426716"/>
            <a:ext cx="15895559" cy="1653540"/>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Canva Sans"/>
                <a:ea typeface="Canva Sans"/>
                <a:cs typeface="Canva Sans"/>
                <a:sym typeface="Canva Sans"/>
              </a:rPr>
              <a:t>•We tried various values of L and C values to smooth out the circuit and finally settled for the following system parameter:</a:t>
            </a:r>
          </a:p>
          <a:p>
            <a:pPr algn="l">
              <a:lnSpc>
                <a:spcPts val="3359"/>
              </a:lnSpc>
              <a:spcBef>
                <a:spcPct val="0"/>
              </a:spcBef>
            </a:pPr>
            <a:r>
              <a:rPr lang="en-US" sz="2399">
                <a:solidFill>
                  <a:srgbClr val="000000"/>
                </a:solidFill>
                <a:latin typeface="Canva Sans"/>
                <a:ea typeface="Canva Sans"/>
                <a:cs typeface="Canva Sans"/>
                <a:sym typeface="Canva Sans"/>
              </a:rPr>
              <a:t>•Input Voltage=230V rms (AC)</a:t>
            </a:r>
          </a:p>
          <a:p>
            <a:pPr algn="l">
              <a:lnSpc>
                <a:spcPts val="3359"/>
              </a:lnSpc>
              <a:spcBef>
                <a:spcPct val="0"/>
              </a:spcBef>
            </a:pPr>
            <a:r>
              <a:rPr lang="en-US" sz="2399">
                <a:solidFill>
                  <a:srgbClr val="000000"/>
                </a:solidFill>
                <a:latin typeface="Canva Sans"/>
                <a:ea typeface="Canva Sans"/>
                <a:cs typeface="Canva Sans"/>
                <a:sym typeface="Canva Sans"/>
              </a:rPr>
              <a:t>•Output Voltage=200V DC</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Bold"/>
                <a:ea typeface="Playfair Display Bold"/>
                <a:cs typeface="Playfair Display Bold"/>
                <a:sym typeface="Playfair Display Bold"/>
              </a:rPr>
              <a:t>Result and Discussion:</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dirty="0">
                <a:solidFill>
                  <a:srgbClr val="F5F7FA"/>
                </a:solidFill>
                <a:latin typeface="Raleway"/>
                <a:ea typeface="Raleway"/>
                <a:cs typeface="Raleway"/>
                <a:sym typeface="Raleway"/>
              </a:rPr>
              <a:t>Chapter </a:t>
            </a:r>
            <a:r>
              <a:rPr lang="en-US" sz="2799" dirty="0" smtClean="0">
                <a:solidFill>
                  <a:srgbClr val="F5F7FA"/>
                </a:solidFill>
                <a:latin typeface="Raleway"/>
                <a:ea typeface="Raleway"/>
                <a:cs typeface="Raleway"/>
                <a:sym typeface="Raleway"/>
              </a:rPr>
              <a:t>VII</a:t>
            </a:r>
            <a:endParaRPr lang="en-US" sz="2799" dirty="0">
              <a:solidFill>
                <a:srgbClr val="F5F7FA"/>
              </a:solidFill>
              <a:latin typeface="Raleway"/>
              <a:ea typeface="Raleway"/>
              <a:cs typeface="Raleway"/>
              <a:sym typeface="Raleway"/>
            </a:endParaRPr>
          </a:p>
        </p:txBody>
      </p:sp>
      <p:sp>
        <p:nvSpPr>
          <p:cNvPr id="6" name="TextBox 6"/>
          <p:cNvSpPr txBox="1"/>
          <p:nvPr/>
        </p:nvSpPr>
        <p:spPr>
          <a:xfrm>
            <a:off x="4402345" y="8463915"/>
            <a:ext cx="12189609"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3813731" y="2903159"/>
            <a:ext cx="11301259" cy="5339845"/>
          </a:xfrm>
          <a:custGeom>
            <a:avLst/>
            <a:gdLst/>
            <a:ahLst/>
            <a:cxnLst/>
            <a:rect l="l" t="t" r="r" b="b"/>
            <a:pathLst>
              <a:path w="11301259" h="5339845">
                <a:moveTo>
                  <a:pt x="0" y="0"/>
                </a:moveTo>
                <a:lnTo>
                  <a:pt x="11301259" y="0"/>
                </a:lnTo>
                <a:lnTo>
                  <a:pt x="11301259" y="5339845"/>
                </a:lnTo>
                <a:lnTo>
                  <a:pt x="0" y="5339845"/>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36</a:t>
            </a:r>
          </a:p>
        </p:txBody>
      </p:sp>
      <p:sp>
        <p:nvSpPr>
          <p:cNvPr id="11" name="TextBox 11"/>
          <p:cNvSpPr txBox="1"/>
          <p:nvPr/>
        </p:nvSpPr>
        <p:spPr>
          <a:xfrm>
            <a:off x="5411548" y="1049663"/>
            <a:ext cx="7483955" cy="563881"/>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Output for individual circuits:</a:t>
            </a:r>
          </a:p>
        </p:txBody>
      </p:sp>
      <p:sp>
        <p:nvSpPr>
          <p:cNvPr id="12" name="TextBox 12"/>
          <p:cNvSpPr txBox="1"/>
          <p:nvPr/>
        </p:nvSpPr>
        <p:spPr>
          <a:xfrm>
            <a:off x="-1310841" y="2070743"/>
            <a:ext cx="1686248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For dual active bridge converter with manual phase shift provided:</a:t>
            </a:r>
          </a:p>
        </p:txBody>
      </p:sp>
      <p:sp>
        <p:nvSpPr>
          <p:cNvPr id="13" name="TextBox 13"/>
          <p:cNvSpPr txBox="1"/>
          <p:nvPr/>
        </p:nvSpPr>
        <p:spPr>
          <a:xfrm>
            <a:off x="3301121" y="8577580"/>
            <a:ext cx="12250523" cy="497840"/>
          </a:xfrm>
          <a:prstGeom prst="rect">
            <a:avLst/>
          </a:prstGeom>
        </p:spPr>
        <p:txBody>
          <a:bodyPr lIns="0" tIns="0" rIns="0" bIns="0" rtlCol="0" anchor="t">
            <a:spAutoFit/>
          </a:bodyPr>
          <a:lstStyle/>
          <a:p>
            <a:pPr algn="ctr">
              <a:lnSpc>
                <a:spcPts val="4060"/>
              </a:lnSpc>
            </a:pPr>
            <a:r>
              <a:rPr lang="en-US" sz="2900" b="1" dirty="0">
                <a:solidFill>
                  <a:srgbClr val="000000"/>
                </a:solidFill>
                <a:latin typeface="Canva Sans Bold"/>
                <a:ea typeface="Canva Sans Bold"/>
                <a:cs typeface="Canva Sans Bold"/>
                <a:sym typeface="Canva Sans Bold"/>
              </a:rPr>
              <a:t>We can see a constant 200V which was obtained as desired</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3346627" y="2873256"/>
            <a:ext cx="11055174" cy="5515480"/>
          </a:xfrm>
          <a:custGeom>
            <a:avLst/>
            <a:gdLst/>
            <a:ahLst/>
            <a:cxnLst/>
            <a:rect l="l" t="t" r="r" b="b"/>
            <a:pathLst>
              <a:path w="11301259" h="6215692">
                <a:moveTo>
                  <a:pt x="0" y="0"/>
                </a:moveTo>
                <a:lnTo>
                  <a:pt x="11301259" y="0"/>
                </a:lnTo>
                <a:lnTo>
                  <a:pt x="11301259" y="6215692"/>
                </a:lnTo>
                <a:lnTo>
                  <a:pt x="0" y="6215692"/>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37</a:t>
            </a:r>
          </a:p>
        </p:txBody>
      </p:sp>
      <p:sp>
        <p:nvSpPr>
          <p:cNvPr id="11" name="TextBox 11"/>
          <p:cNvSpPr txBox="1"/>
          <p:nvPr/>
        </p:nvSpPr>
        <p:spPr>
          <a:xfrm>
            <a:off x="5411548" y="1049663"/>
            <a:ext cx="7483955" cy="563881"/>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Output for individual circuits:</a:t>
            </a:r>
          </a:p>
        </p:txBody>
      </p:sp>
      <p:sp>
        <p:nvSpPr>
          <p:cNvPr id="12" name="TextBox 12"/>
          <p:cNvSpPr txBox="1"/>
          <p:nvPr/>
        </p:nvSpPr>
        <p:spPr>
          <a:xfrm>
            <a:off x="-4674852" y="2127766"/>
            <a:ext cx="1686248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For totem pole pfc circuit:</a:t>
            </a:r>
          </a:p>
        </p:txBody>
      </p:sp>
      <p:sp>
        <p:nvSpPr>
          <p:cNvPr id="13" name="TextBox 13"/>
          <p:cNvSpPr txBox="1"/>
          <p:nvPr/>
        </p:nvSpPr>
        <p:spPr>
          <a:xfrm>
            <a:off x="1136643" y="8636386"/>
            <a:ext cx="16862485" cy="497840"/>
          </a:xfrm>
          <a:prstGeom prst="rect">
            <a:avLst/>
          </a:prstGeom>
        </p:spPr>
        <p:txBody>
          <a:bodyPr lIns="0" tIns="0" rIns="0" bIns="0" rtlCol="0" anchor="t">
            <a:spAutoFit/>
          </a:bodyPr>
          <a:lstStyle/>
          <a:p>
            <a:pPr algn="ctr">
              <a:lnSpc>
                <a:spcPts val="4060"/>
              </a:lnSpc>
            </a:pPr>
            <a:r>
              <a:rPr lang="en-US" sz="2900" b="1" dirty="0">
                <a:solidFill>
                  <a:srgbClr val="000000"/>
                </a:solidFill>
                <a:latin typeface="Canva Sans"/>
                <a:ea typeface="Canva Sans"/>
                <a:cs typeface="Canva Sans"/>
                <a:sym typeface="Canva Sans"/>
              </a:rPr>
              <a:t>We can see a voltage level with ripple oscillating near 400V which was the desired voltage level</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38</a:t>
            </a:r>
          </a:p>
        </p:txBody>
      </p:sp>
      <p:sp>
        <p:nvSpPr>
          <p:cNvPr id="10" name="TextBox 10"/>
          <p:cNvSpPr txBox="1"/>
          <p:nvPr/>
        </p:nvSpPr>
        <p:spPr>
          <a:xfrm>
            <a:off x="-1685622" y="2257780"/>
            <a:ext cx="1686248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For the voltage output at the dual active bridge converter side:</a:t>
            </a:r>
          </a:p>
        </p:txBody>
      </p:sp>
      <p:sp>
        <p:nvSpPr>
          <p:cNvPr id="11" name="Freeform 11"/>
          <p:cNvSpPr/>
          <p:nvPr/>
        </p:nvSpPr>
        <p:spPr>
          <a:xfrm>
            <a:off x="2088292" y="3269970"/>
            <a:ext cx="13088571" cy="3959293"/>
          </a:xfrm>
          <a:custGeom>
            <a:avLst/>
            <a:gdLst/>
            <a:ahLst/>
            <a:cxnLst/>
            <a:rect l="l" t="t" r="r" b="b"/>
            <a:pathLst>
              <a:path w="13088571" h="3959293">
                <a:moveTo>
                  <a:pt x="0" y="0"/>
                </a:moveTo>
                <a:lnTo>
                  <a:pt x="13088571" y="0"/>
                </a:lnTo>
                <a:lnTo>
                  <a:pt x="13088571" y="3959293"/>
                </a:lnTo>
                <a:lnTo>
                  <a:pt x="0" y="3959293"/>
                </a:lnTo>
                <a:lnTo>
                  <a:pt x="0" y="0"/>
                </a:lnTo>
                <a:close/>
              </a:path>
            </a:pathLst>
          </a:custGeom>
          <a:blipFill>
            <a:blip r:embed="rId2"/>
            <a:stretch>
              <a:fillRect/>
            </a:stretch>
          </a:blipFill>
        </p:spPr>
      </p:sp>
      <p:sp>
        <p:nvSpPr>
          <p:cNvPr id="12" name="TextBox 12"/>
          <p:cNvSpPr txBox="1"/>
          <p:nvPr/>
        </p:nvSpPr>
        <p:spPr>
          <a:xfrm>
            <a:off x="6259177" y="1049663"/>
            <a:ext cx="7483955" cy="563881"/>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Output for combined circuits:</a:t>
            </a:r>
          </a:p>
        </p:txBody>
      </p:sp>
      <p:sp>
        <p:nvSpPr>
          <p:cNvPr id="13" name="TextBox 13"/>
          <p:cNvSpPr txBox="1"/>
          <p:nvPr/>
        </p:nvSpPr>
        <p:spPr>
          <a:xfrm>
            <a:off x="1123950" y="7686463"/>
            <a:ext cx="16862485" cy="15265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Though we receive a constant voltage of 198.2 at the end of our simulation time which was T=60s which is efficient at 98% but we can see that this is for a limited simulation time and at higher simulation voltage decrease considerably.</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39</a:t>
            </a:r>
          </a:p>
        </p:txBody>
      </p:sp>
      <p:sp>
        <p:nvSpPr>
          <p:cNvPr id="10" name="TextBox 10"/>
          <p:cNvSpPr txBox="1"/>
          <p:nvPr/>
        </p:nvSpPr>
        <p:spPr>
          <a:xfrm>
            <a:off x="-1395248" y="1813568"/>
            <a:ext cx="1686248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For the voltage output at the toem pole pfc circuit side:</a:t>
            </a:r>
          </a:p>
        </p:txBody>
      </p:sp>
      <p:sp>
        <p:nvSpPr>
          <p:cNvPr id="11" name="TextBox 11"/>
          <p:cNvSpPr txBox="1"/>
          <p:nvPr/>
        </p:nvSpPr>
        <p:spPr>
          <a:xfrm>
            <a:off x="6259177" y="1049663"/>
            <a:ext cx="7483955" cy="563881"/>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Output for combined circuits:</a:t>
            </a:r>
          </a:p>
        </p:txBody>
      </p:sp>
      <p:sp>
        <p:nvSpPr>
          <p:cNvPr id="12" name="TextBox 12"/>
          <p:cNvSpPr txBox="1"/>
          <p:nvPr/>
        </p:nvSpPr>
        <p:spPr>
          <a:xfrm>
            <a:off x="1123950" y="8121999"/>
            <a:ext cx="16862485" cy="15265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We receive a constant 400V at the totem pole side and this value does not drop with time as it is maintained with the help of a closed loop control system which was not the case at the dab side so to maintain constant voltage we use a closed loop system at dab side too.</a:t>
            </a:r>
          </a:p>
        </p:txBody>
      </p:sp>
      <p:sp>
        <p:nvSpPr>
          <p:cNvPr id="13" name="Freeform 13"/>
          <p:cNvSpPr/>
          <p:nvPr/>
        </p:nvSpPr>
        <p:spPr>
          <a:xfrm>
            <a:off x="4341590" y="2780768"/>
            <a:ext cx="9604820" cy="5141205"/>
          </a:xfrm>
          <a:custGeom>
            <a:avLst/>
            <a:gdLst/>
            <a:ahLst/>
            <a:cxnLst/>
            <a:rect l="l" t="t" r="r" b="b"/>
            <a:pathLst>
              <a:path w="9604820" h="5141205">
                <a:moveTo>
                  <a:pt x="0" y="0"/>
                </a:moveTo>
                <a:lnTo>
                  <a:pt x="9604820" y="0"/>
                </a:lnTo>
                <a:lnTo>
                  <a:pt x="9604820" y="5141206"/>
                </a:lnTo>
                <a:lnTo>
                  <a:pt x="0" y="5141206"/>
                </a:lnTo>
                <a:lnTo>
                  <a:pt x="0" y="0"/>
                </a:lnTo>
                <a:close/>
              </a:path>
            </a:pathLst>
          </a:custGeom>
          <a:blipFill>
            <a:blip r:embed="rId2"/>
            <a:stretch>
              <a:fillRect t="-3827" b="-3827"/>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9785750" y="863925"/>
            <a:ext cx="8502250" cy="8164463"/>
          </a:xfrm>
          <a:custGeom>
            <a:avLst/>
            <a:gdLst/>
            <a:ahLst/>
            <a:cxnLst/>
            <a:rect l="l" t="t" r="r" b="b"/>
            <a:pathLst>
              <a:path w="8502250" h="8164463">
                <a:moveTo>
                  <a:pt x="0" y="0"/>
                </a:moveTo>
                <a:lnTo>
                  <a:pt x="8502250" y="0"/>
                </a:lnTo>
                <a:lnTo>
                  <a:pt x="8502250" y="8164463"/>
                </a:lnTo>
                <a:lnTo>
                  <a:pt x="0" y="8164463"/>
                </a:lnTo>
                <a:lnTo>
                  <a:pt x="0" y="0"/>
                </a:lnTo>
                <a:close/>
              </a:path>
            </a:pathLst>
          </a:custGeom>
          <a:blipFill>
            <a:blip r:embed="rId2"/>
            <a:stretch>
              <a:fillRect t="-30379" b="-25923"/>
            </a:stretch>
          </a:blipFill>
        </p:spPr>
      </p:sp>
      <p:sp>
        <p:nvSpPr>
          <p:cNvPr id="8" name="TextBox 8"/>
          <p:cNvSpPr txBox="1"/>
          <p:nvPr/>
        </p:nvSpPr>
        <p:spPr>
          <a:xfrm>
            <a:off x="1123950" y="1485750"/>
            <a:ext cx="8020050" cy="7772550"/>
          </a:xfrm>
          <a:prstGeom prst="rect">
            <a:avLst/>
          </a:prstGeom>
        </p:spPr>
        <p:txBody>
          <a:bodyPr lIns="0" tIns="0" rIns="0" bIns="0" rtlCol="0" anchor="t">
            <a:spAutoFit/>
          </a:bodyPr>
          <a:lstStyle/>
          <a:p>
            <a:pPr marL="924147" lvl="1" indent="-462074" algn="l">
              <a:lnSpc>
                <a:spcPts val="6848"/>
              </a:lnSpc>
              <a:buFont typeface="Arial"/>
              <a:buChar char="•"/>
            </a:pPr>
            <a:r>
              <a:rPr lang="en-US" sz="4280" spc="42">
                <a:solidFill>
                  <a:srgbClr val="003F91"/>
                </a:solidFill>
                <a:latin typeface="Playfair Display"/>
                <a:ea typeface="Playfair Display"/>
                <a:cs typeface="Playfair Display"/>
                <a:sym typeface="Playfair Display"/>
              </a:rPr>
              <a:t>Electric Vehicles (EVs) are gaining popularity due to environmental concerns. Onboard charging systems are crucial for EV adoption and convenience. Our project focuses on developing an efficient onboard charging system.</a:t>
            </a:r>
          </a:p>
        </p:txBody>
      </p:sp>
      <p:sp>
        <p:nvSpPr>
          <p:cNvPr id="9" name="TextBox 9"/>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Introduction</a:t>
            </a:r>
          </a:p>
        </p:txBody>
      </p:sp>
      <p:sp>
        <p:nvSpPr>
          <p:cNvPr id="10" name="TextBox 10"/>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40</a:t>
            </a:r>
          </a:p>
        </p:txBody>
      </p:sp>
      <p:sp>
        <p:nvSpPr>
          <p:cNvPr id="10" name="TextBox 10"/>
          <p:cNvSpPr txBox="1"/>
          <p:nvPr/>
        </p:nvSpPr>
        <p:spPr>
          <a:xfrm>
            <a:off x="-1685622" y="2257780"/>
            <a:ext cx="16862485" cy="481330"/>
          </a:xfrm>
          <a:prstGeom prst="rect">
            <a:avLst/>
          </a:prstGeom>
        </p:spPr>
        <p:txBody>
          <a:bodyPr lIns="0" tIns="0" rIns="0" bIns="0" rtlCol="0" anchor="t">
            <a:spAutoFit/>
          </a:bodyPr>
          <a:lstStyle/>
          <a:p>
            <a:pPr algn="ctr">
              <a:lnSpc>
                <a:spcPts val="3920"/>
              </a:lnSpc>
            </a:pPr>
            <a:r>
              <a:rPr lang="en-US" sz="2800">
                <a:solidFill>
                  <a:srgbClr val="000000"/>
                </a:solidFill>
                <a:latin typeface="Canva Sans"/>
                <a:ea typeface="Canva Sans"/>
                <a:cs typeface="Canva Sans"/>
                <a:sym typeface="Canva Sans"/>
              </a:rPr>
              <a:t>For the voltage output at the dual active bridge converter side:</a:t>
            </a:r>
          </a:p>
        </p:txBody>
      </p:sp>
      <p:sp>
        <p:nvSpPr>
          <p:cNvPr id="11" name="TextBox 11"/>
          <p:cNvSpPr txBox="1"/>
          <p:nvPr/>
        </p:nvSpPr>
        <p:spPr>
          <a:xfrm>
            <a:off x="3628588" y="1068713"/>
            <a:ext cx="10007978" cy="495301"/>
          </a:xfrm>
          <a:prstGeom prst="rect">
            <a:avLst/>
          </a:prstGeom>
        </p:spPr>
        <p:txBody>
          <a:bodyPr lIns="0" tIns="0" rIns="0" bIns="0" rtlCol="0" anchor="t">
            <a:spAutoFit/>
          </a:bodyPr>
          <a:lstStyle/>
          <a:p>
            <a:pPr algn="l">
              <a:lnSpc>
                <a:spcPts val="4199"/>
              </a:lnSpc>
              <a:spcBef>
                <a:spcPct val="0"/>
              </a:spcBef>
            </a:pPr>
            <a:r>
              <a:rPr lang="en-US" sz="2999" b="1">
                <a:solidFill>
                  <a:srgbClr val="000000"/>
                </a:solidFill>
                <a:latin typeface="Canva Sans Bold"/>
                <a:ea typeface="Canva Sans Bold"/>
                <a:cs typeface="Canva Sans Bold"/>
                <a:sym typeface="Canva Sans Bold"/>
              </a:rPr>
              <a:t>Output for individual  circuit closed loop DAB:</a:t>
            </a:r>
          </a:p>
        </p:txBody>
      </p:sp>
      <p:sp>
        <p:nvSpPr>
          <p:cNvPr id="12" name="TextBox 12"/>
          <p:cNvSpPr txBox="1"/>
          <p:nvPr/>
        </p:nvSpPr>
        <p:spPr>
          <a:xfrm>
            <a:off x="1219200" y="8388100"/>
            <a:ext cx="16862485" cy="497840"/>
          </a:xfrm>
          <a:prstGeom prst="rect">
            <a:avLst/>
          </a:prstGeom>
        </p:spPr>
        <p:txBody>
          <a:bodyPr lIns="0" tIns="0" rIns="0" bIns="0" rtlCol="0" anchor="t">
            <a:spAutoFit/>
          </a:bodyPr>
          <a:lstStyle/>
          <a:p>
            <a:pPr algn="l">
              <a:lnSpc>
                <a:spcPts val="4060"/>
              </a:lnSpc>
            </a:pPr>
            <a:r>
              <a:rPr lang="en-US" sz="2900" b="1" dirty="0">
                <a:solidFill>
                  <a:srgbClr val="000000"/>
                </a:solidFill>
                <a:latin typeface="Canva Sans"/>
                <a:ea typeface="Canva Sans"/>
                <a:cs typeface="Canva Sans"/>
                <a:sym typeface="Canva Sans"/>
              </a:rPr>
              <a:t>Voltage is maintained at around 200V which is as desired.</a:t>
            </a:r>
          </a:p>
        </p:txBody>
      </p:sp>
      <p:sp>
        <p:nvSpPr>
          <p:cNvPr id="13" name="Freeform 13"/>
          <p:cNvSpPr/>
          <p:nvPr/>
        </p:nvSpPr>
        <p:spPr>
          <a:xfrm>
            <a:off x="3964682" y="3074061"/>
            <a:ext cx="10358635" cy="4998041"/>
          </a:xfrm>
          <a:custGeom>
            <a:avLst/>
            <a:gdLst/>
            <a:ahLst/>
            <a:cxnLst/>
            <a:rect l="l" t="t" r="r" b="b"/>
            <a:pathLst>
              <a:path w="10358635" h="4998041">
                <a:moveTo>
                  <a:pt x="0" y="0"/>
                </a:moveTo>
                <a:lnTo>
                  <a:pt x="10358636" y="0"/>
                </a:lnTo>
                <a:lnTo>
                  <a:pt x="10358636" y="4998041"/>
                </a:lnTo>
                <a:lnTo>
                  <a:pt x="0" y="4998041"/>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41</a:t>
            </a:r>
          </a:p>
        </p:txBody>
      </p:sp>
      <p:sp>
        <p:nvSpPr>
          <p:cNvPr id="10" name="Freeform 10"/>
          <p:cNvSpPr/>
          <p:nvPr/>
        </p:nvSpPr>
        <p:spPr>
          <a:xfrm>
            <a:off x="2176907" y="5617754"/>
            <a:ext cx="14163402" cy="3824119"/>
          </a:xfrm>
          <a:custGeom>
            <a:avLst/>
            <a:gdLst/>
            <a:ahLst/>
            <a:cxnLst/>
            <a:rect l="l" t="t" r="r" b="b"/>
            <a:pathLst>
              <a:path w="14163402" h="3824119">
                <a:moveTo>
                  <a:pt x="0" y="0"/>
                </a:moveTo>
                <a:lnTo>
                  <a:pt x="14163402" y="0"/>
                </a:lnTo>
                <a:lnTo>
                  <a:pt x="14163402" y="3824119"/>
                </a:lnTo>
                <a:lnTo>
                  <a:pt x="0" y="3824119"/>
                </a:lnTo>
                <a:lnTo>
                  <a:pt x="0" y="0"/>
                </a:lnTo>
                <a:close/>
              </a:path>
            </a:pathLst>
          </a:custGeom>
          <a:blipFill>
            <a:blip r:embed="rId2"/>
            <a:stretch>
              <a:fillRect/>
            </a:stretch>
          </a:blipFill>
        </p:spPr>
      </p:sp>
      <p:sp>
        <p:nvSpPr>
          <p:cNvPr id="11" name="TextBox 11"/>
          <p:cNvSpPr txBox="1"/>
          <p:nvPr/>
        </p:nvSpPr>
        <p:spPr>
          <a:xfrm>
            <a:off x="1091884" y="1237614"/>
            <a:ext cx="16333449" cy="1012191"/>
          </a:xfrm>
          <a:prstGeom prst="rect">
            <a:avLst/>
          </a:prstGeom>
        </p:spPr>
        <p:txBody>
          <a:bodyPr lIns="0" tIns="0" rIns="0" bIns="0" rtlCol="0" anchor="t">
            <a:spAutoFit/>
          </a:bodyPr>
          <a:lstStyle/>
          <a:p>
            <a:pPr algn="ctr">
              <a:lnSpc>
                <a:spcPts val="4059"/>
              </a:lnSpc>
              <a:spcBef>
                <a:spcPct val="0"/>
              </a:spcBef>
            </a:pPr>
            <a:r>
              <a:rPr lang="en-US" sz="2899" b="1">
                <a:solidFill>
                  <a:srgbClr val="000000"/>
                </a:solidFill>
                <a:latin typeface="Canva Sans Bold"/>
                <a:ea typeface="Canva Sans Bold"/>
                <a:cs typeface="Canva Sans Bold"/>
                <a:sym typeface="Canva Sans Bold"/>
              </a:rPr>
              <a:t>Integration of DAB and Totem pole circuit with phase from the difference between output</a:t>
            </a:r>
          </a:p>
          <a:p>
            <a:pPr algn="ctr">
              <a:lnSpc>
                <a:spcPts val="4059"/>
              </a:lnSpc>
              <a:spcBef>
                <a:spcPct val="0"/>
              </a:spcBef>
            </a:pPr>
            <a:r>
              <a:rPr lang="en-US" sz="2899" b="1">
                <a:solidFill>
                  <a:srgbClr val="000000"/>
                </a:solidFill>
                <a:latin typeface="Canva Sans Bold"/>
                <a:ea typeface="Canva Sans Bold"/>
                <a:cs typeface="Canva Sans Bold"/>
                <a:sym typeface="Canva Sans Bold"/>
              </a:rPr>
              <a:t>voltage and constant value:</a:t>
            </a:r>
          </a:p>
        </p:txBody>
      </p:sp>
      <p:sp>
        <p:nvSpPr>
          <p:cNvPr id="12" name="TextBox 12"/>
          <p:cNvSpPr txBox="1"/>
          <p:nvPr/>
        </p:nvSpPr>
        <p:spPr>
          <a:xfrm>
            <a:off x="1272162" y="3161665"/>
            <a:ext cx="16537186" cy="1817292"/>
          </a:xfrm>
          <a:prstGeom prst="rect">
            <a:avLst/>
          </a:prstGeom>
        </p:spPr>
        <p:txBody>
          <a:bodyPr lIns="0" tIns="0" rIns="0" bIns="0" rtlCol="0" anchor="t">
            <a:spAutoFit/>
          </a:bodyPr>
          <a:lstStyle/>
          <a:p>
            <a:pPr algn="just">
              <a:lnSpc>
                <a:spcPts val="3639"/>
              </a:lnSpc>
              <a:spcBef>
                <a:spcPct val="0"/>
              </a:spcBef>
            </a:pPr>
            <a:r>
              <a:rPr lang="en-US" sz="2599" dirty="0">
                <a:solidFill>
                  <a:srgbClr val="000000"/>
                </a:solidFill>
                <a:latin typeface="Canva Sans"/>
                <a:ea typeface="Canva Sans"/>
                <a:cs typeface="Canva Sans"/>
                <a:sym typeface="Canva Sans"/>
              </a:rPr>
              <a:t>We have obtained following output with this type of circuit, one of the advantage of using this is that </a:t>
            </a:r>
            <a:r>
              <a:rPr lang="en-US" sz="2599" dirty="0" smtClean="0">
                <a:solidFill>
                  <a:srgbClr val="000000"/>
                </a:solidFill>
                <a:latin typeface="Canva Sans"/>
                <a:ea typeface="Canva Sans"/>
                <a:cs typeface="Canva Sans"/>
                <a:sym typeface="Canva Sans"/>
              </a:rPr>
              <a:t>the voltage </a:t>
            </a:r>
            <a:r>
              <a:rPr lang="en-US" sz="2599" dirty="0">
                <a:solidFill>
                  <a:srgbClr val="000000"/>
                </a:solidFill>
                <a:latin typeface="Canva Sans"/>
                <a:ea typeface="Canva Sans"/>
                <a:cs typeface="Canva Sans"/>
                <a:sym typeface="Canva Sans"/>
              </a:rPr>
              <a:t>level does not drop even at the higher simulation as it did in the open loop model and </a:t>
            </a:r>
            <a:r>
              <a:rPr lang="en-US" sz="2599" dirty="0" smtClean="0">
                <a:solidFill>
                  <a:srgbClr val="000000"/>
                </a:solidFill>
                <a:latin typeface="Canva Sans"/>
                <a:ea typeface="Canva Sans"/>
                <a:cs typeface="Canva Sans"/>
                <a:sym typeface="Canva Sans"/>
              </a:rPr>
              <a:t>voltage is </a:t>
            </a:r>
            <a:r>
              <a:rPr lang="en-US" sz="2599" dirty="0">
                <a:solidFill>
                  <a:srgbClr val="000000"/>
                </a:solidFill>
                <a:latin typeface="Canva Sans"/>
                <a:ea typeface="Canva Sans"/>
                <a:cs typeface="Canva Sans"/>
                <a:sym typeface="Canva Sans"/>
              </a:rPr>
              <a:t>maintained constant at value around 201 Volts. This model was also found be compatible with </a:t>
            </a:r>
            <a:r>
              <a:rPr lang="en-US" sz="2599" dirty="0" smtClean="0">
                <a:solidFill>
                  <a:srgbClr val="000000"/>
                </a:solidFill>
                <a:latin typeface="Canva Sans"/>
                <a:ea typeface="Canva Sans"/>
                <a:cs typeface="Canva Sans"/>
                <a:sym typeface="Canva Sans"/>
              </a:rPr>
              <a:t>higher switching </a:t>
            </a:r>
            <a:r>
              <a:rPr lang="en-US" sz="2599" dirty="0">
                <a:solidFill>
                  <a:srgbClr val="000000"/>
                </a:solidFill>
                <a:latin typeface="Canva Sans"/>
                <a:ea typeface="Canva Sans"/>
                <a:cs typeface="Canva Sans"/>
                <a:sym typeface="Canva Sans"/>
              </a:rPr>
              <a:t>frequencies and had flexible switching option.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42</a:t>
            </a:r>
          </a:p>
        </p:txBody>
      </p:sp>
      <p:sp>
        <p:nvSpPr>
          <p:cNvPr id="10" name="TextBox 10"/>
          <p:cNvSpPr txBox="1"/>
          <p:nvPr/>
        </p:nvSpPr>
        <p:spPr>
          <a:xfrm>
            <a:off x="1123950" y="1121147"/>
            <a:ext cx="16854030" cy="8137153"/>
          </a:xfrm>
          <a:prstGeom prst="rect">
            <a:avLst/>
          </a:prstGeom>
        </p:spPr>
        <p:txBody>
          <a:bodyPr lIns="0" tIns="0" rIns="0" bIns="0" rtlCol="0" anchor="t">
            <a:spAutoFit/>
          </a:bodyPr>
          <a:lstStyle/>
          <a:p>
            <a:pPr algn="l">
              <a:lnSpc>
                <a:spcPts val="4325"/>
              </a:lnSpc>
              <a:spcBef>
                <a:spcPct val="0"/>
              </a:spcBef>
            </a:pPr>
            <a:r>
              <a:rPr lang="en-US" sz="3089" b="1">
                <a:solidFill>
                  <a:srgbClr val="000000"/>
                </a:solidFill>
                <a:latin typeface="Canva Sans Bold"/>
                <a:ea typeface="Canva Sans Bold"/>
                <a:cs typeface="Canva Sans Bold"/>
                <a:sym typeface="Canva Sans Bold"/>
              </a:rPr>
              <a:t>Possible sources of mistake:</a:t>
            </a:r>
          </a:p>
          <a:p>
            <a:pPr algn="l">
              <a:lnSpc>
                <a:spcPts val="3765"/>
              </a:lnSpc>
              <a:spcBef>
                <a:spcPct val="0"/>
              </a:spcBef>
            </a:pPr>
            <a:endParaRPr lang="en-US" sz="3089" b="1">
              <a:solidFill>
                <a:srgbClr val="000000"/>
              </a:solidFill>
              <a:latin typeface="Canva Sans Bold"/>
              <a:ea typeface="Canva Sans Bold"/>
              <a:cs typeface="Canva Sans Bold"/>
              <a:sym typeface="Canva Sans Bold"/>
            </a:endParaRPr>
          </a:p>
          <a:p>
            <a:pPr algn="l">
              <a:lnSpc>
                <a:spcPts val="3765"/>
              </a:lnSpc>
              <a:spcBef>
                <a:spcPct val="0"/>
              </a:spcBef>
            </a:pPr>
            <a:r>
              <a:rPr lang="en-US" sz="2689">
                <a:solidFill>
                  <a:srgbClr val="000000"/>
                </a:solidFill>
                <a:latin typeface="Canva Sans"/>
                <a:ea typeface="Canva Sans"/>
                <a:cs typeface="Canva Sans"/>
                <a:sym typeface="Canva Sans"/>
              </a:rPr>
              <a:t>• </a:t>
            </a:r>
            <a:r>
              <a:rPr lang="en-US" sz="2689" b="1">
                <a:solidFill>
                  <a:srgbClr val="000000"/>
                </a:solidFill>
                <a:latin typeface="Canva Sans Bold"/>
                <a:ea typeface="Canva Sans Bold"/>
                <a:cs typeface="Canva Sans Bold"/>
                <a:sym typeface="Canva Sans Bold"/>
              </a:rPr>
              <a:t>Incorrect phase shift:</a:t>
            </a:r>
            <a:r>
              <a:rPr lang="en-US" sz="2689">
                <a:solidFill>
                  <a:srgbClr val="000000"/>
                </a:solidFill>
                <a:latin typeface="Canva Sans"/>
                <a:ea typeface="Canva Sans"/>
                <a:cs typeface="Canva Sans"/>
                <a:sym typeface="Canva Sans"/>
              </a:rPr>
              <a:t>Providing correct phase shift becomes critical in the DAB converters as if the</a:t>
            </a:r>
          </a:p>
          <a:p>
            <a:pPr algn="l">
              <a:lnSpc>
                <a:spcPts val="3765"/>
              </a:lnSpc>
              <a:spcBef>
                <a:spcPct val="0"/>
              </a:spcBef>
            </a:pPr>
            <a:r>
              <a:rPr lang="en-US" sz="2689">
                <a:solidFill>
                  <a:srgbClr val="000000"/>
                </a:solidFill>
                <a:latin typeface="Canva Sans"/>
                <a:ea typeface="Canva Sans"/>
                <a:cs typeface="Canva Sans"/>
                <a:sym typeface="Canva Sans"/>
              </a:rPr>
              <a:t>provided phase shift is small the power that is supplied decreases and if it is too large there can exist excessive current flow which might result in high conduction losses.</a:t>
            </a:r>
          </a:p>
          <a:p>
            <a:pPr algn="l">
              <a:lnSpc>
                <a:spcPts val="3765"/>
              </a:lnSpc>
              <a:spcBef>
                <a:spcPct val="0"/>
              </a:spcBef>
            </a:pPr>
            <a:endParaRPr lang="en-US" sz="2689">
              <a:solidFill>
                <a:srgbClr val="000000"/>
              </a:solidFill>
              <a:latin typeface="Canva Sans"/>
              <a:ea typeface="Canva Sans"/>
              <a:cs typeface="Canva Sans"/>
              <a:sym typeface="Canva Sans"/>
            </a:endParaRPr>
          </a:p>
          <a:p>
            <a:pPr algn="l">
              <a:lnSpc>
                <a:spcPts val="3765"/>
              </a:lnSpc>
              <a:spcBef>
                <a:spcPct val="0"/>
              </a:spcBef>
            </a:pPr>
            <a:r>
              <a:rPr lang="en-US" sz="2689">
                <a:solidFill>
                  <a:srgbClr val="000000"/>
                </a:solidFill>
                <a:latin typeface="Canva Sans"/>
                <a:ea typeface="Canva Sans"/>
                <a:cs typeface="Canva Sans"/>
                <a:sym typeface="Canva Sans"/>
              </a:rPr>
              <a:t>•</a:t>
            </a:r>
            <a:r>
              <a:rPr lang="en-US" sz="2689" b="1">
                <a:solidFill>
                  <a:srgbClr val="000000"/>
                </a:solidFill>
                <a:latin typeface="Canva Sans Bold"/>
                <a:ea typeface="Canva Sans Bold"/>
                <a:cs typeface="Canva Sans Bold"/>
                <a:sym typeface="Canva Sans Bold"/>
              </a:rPr>
              <a:t> Incorrect switching frequencies:</a:t>
            </a:r>
            <a:r>
              <a:rPr lang="en-US" sz="2689">
                <a:solidFill>
                  <a:srgbClr val="000000"/>
                </a:solidFill>
                <a:latin typeface="Canva Sans"/>
                <a:ea typeface="Canva Sans"/>
                <a:cs typeface="Canva Sans"/>
                <a:sym typeface="Canva Sans"/>
              </a:rPr>
              <a:t>Choosing correct switching frequencies is also essential in these</a:t>
            </a:r>
          </a:p>
          <a:p>
            <a:pPr algn="l">
              <a:lnSpc>
                <a:spcPts val="3765"/>
              </a:lnSpc>
              <a:spcBef>
                <a:spcPct val="0"/>
              </a:spcBef>
            </a:pPr>
            <a:r>
              <a:rPr lang="en-US" sz="2689">
                <a:solidFill>
                  <a:srgbClr val="000000"/>
                </a:solidFill>
                <a:latin typeface="Canva Sans"/>
                <a:ea typeface="Canva Sans"/>
                <a:cs typeface="Canva Sans"/>
                <a:sym typeface="Canva Sans"/>
              </a:rPr>
              <a:t>type of circuits as the incorrect switching frequencies may result in voltage instability, incorrect</a:t>
            </a:r>
          </a:p>
          <a:p>
            <a:pPr algn="l">
              <a:lnSpc>
                <a:spcPts val="3765"/>
              </a:lnSpc>
              <a:spcBef>
                <a:spcPct val="0"/>
              </a:spcBef>
            </a:pPr>
            <a:r>
              <a:rPr lang="en-US" sz="2689">
                <a:solidFill>
                  <a:srgbClr val="000000"/>
                </a:solidFill>
                <a:latin typeface="Canva Sans"/>
                <a:ea typeface="Canva Sans"/>
                <a:cs typeface="Canva Sans"/>
                <a:sym typeface="Canva Sans"/>
              </a:rPr>
              <a:t>core sizes and efficiency issues.Though in our project we have primarily used a 20 KHZ switching</a:t>
            </a:r>
          </a:p>
          <a:p>
            <a:pPr algn="l">
              <a:lnSpc>
                <a:spcPts val="3765"/>
              </a:lnSpc>
              <a:spcBef>
                <a:spcPct val="0"/>
              </a:spcBef>
            </a:pPr>
            <a:r>
              <a:rPr lang="en-US" sz="2689">
                <a:solidFill>
                  <a:srgbClr val="000000"/>
                </a:solidFill>
                <a:latin typeface="Canva Sans"/>
                <a:ea typeface="Canva Sans"/>
                <a:cs typeface="Canva Sans"/>
                <a:sym typeface="Canva Sans"/>
              </a:rPr>
              <a:t>frequency to maintain a appropriate voltage level, this might not be the case in all the designs as the</a:t>
            </a:r>
          </a:p>
          <a:p>
            <a:pPr algn="l">
              <a:lnSpc>
                <a:spcPts val="3765"/>
              </a:lnSpc>
              <a:spcBef>
                <a:spcPct val="0"/>
              </a:spcBef>
            </a:pPr>
            <a:r>
              <a:rPr lang="en-US" sz="2689">
                <a:solidFill>
                  <a:srgbClr val="000000"/>
                </a:solidFill>
                <a:latin typeface="Canva Sans"/>
                <a:ea typeface="Canva Sans"/>
                <a:cs typeface="Canva Sans"/>
                <a:sym typeface="Canva Sans"/>
              </a:rPr>
              <a:t>switching frequency we choose also depends upon the sophistication of the control mechanism as well.</a:t>
            </a:r>
          </a:p>
          <a:p>
            <a:pPr algn="l">
              <a:lnSpc>
                <a:spcPts val="3765"/>
              </a:lnSpc>
              <a:spcBef>
                <a:spcPct val="0"/>
              </a:spcBef>
            </a:pPr>
            <a:endParaRPr lang="en-US" sz="2689">
              <a:solidFill>
                <a:srgbClr val="000000"/>
              </a:solidFill>
              <a:latin typeface="Canva Sans"/>
              <a:ea typeface="Canva Sans"/>
              <a:cs typeface="Canva Sans"/>
              <a:sym typeface="Canva Sans"/>
            </a:endParaRPr>
          </a:p>
          <a:p>
            <a:pPr algn="l">
              <a:lnSpc>
                <a:spcPts val="3765"/>
              </a:lnSpc>
              <a:spcBef>
                <a:spcPct val="0"/>
              </a:spcBef>
            </a:pPr>
            <a:r>
              <a:rPr lang="en-US" sz="2689" b="1">
                <a:solidFill>
                  <a:srgbClr val="000000"/>
                </a:solidFill>
                <a:latin typeface="Canva Sans Bold"/>
                <a:ea typeface="Canva Sans Bold"/>
                <a:cs typeface="Canva Sans Bold"/>
                <a:sym typeface="Canva Sans Bold"/>
              </a:rPr>
              <a:t>• Incorrect selection of parameters:</a:t>
            </a:r>
            <a:r>
              <a:rPr lang="en-US" sz="2689">
                <a:solidFill>
                  <a:srgbClr val="000000"/>
                </a:solidFill>
                <a:latin typeface="Canva Sans"/>
                <a:ea typeface="Canva Sans"/>
                <a:cs typeface="Canva Sans"/>
                <a:sym typeface="Canva Sans"/>
              </a:rPr>
              <a:t>Though calculation of parameters holds for individual circuit</a:t>
            </a:r>
          </a:p>
          <a:p>
            <a:pPr algn="l">
              <a:lnSpc>
                <a:spcPts val="3765"/>
              </a:lnSpc>
              <a:spcBef>
                <a:spcPct val="0"/>
              </a:spcBef>
            </a:pPr>
            <a:r>
              <a:rPr lang="en-US" sz="2689">
                <a:solidFill>
                  <a:srgbClr val="000000"/>
                </a:solidFill>
                <a:latin typeface="Canva Sans"/>
                <a:ea typeface="Canva Sans"/>
                <a:cs typeface="Canva Sans"/>
                <a:sym typeface="Canva Sans"/>
              </a:rPr>
              <a:t>design, while integrating different circuits its necessary to reevaluate different circuit parameters</a:t>
            </a:r>
          </a:p>
          <a:p>
            <a:pPr algn="l">
              <a:lnSpc>
                <a:spcPts val="3765"/>
              </a:lnSpc>
              <a:spcBef>
                <a:spcPct val="0"/>
              </a:spcBef>
            </a:pPr>
            <a:r>
              <a:rPr lang="en-US" sz="2689">
                <a:solidFill>
                  <a:srgbClr val="000000"/>
                </a:solidFill>
                <a:latin typeface="Canva Sans"/>
                <a:ea typeface="Canva Sans"/>
                <a:cs typeface="Canva Sans"/>
                <a:sym typeface="Canva Sans"/>
              </a:rPr>
              <a:t>based on the output received and in course of reevaluation there is possibility of incorrect parameter</a:t>
            </a:r>
          </a:p>
          <a:p>
            <a:pPr algn="l">
              <a:lnSpc>
                <a:spcPts val="3765"/>
              </a:lnSpc>
              <a:spcBef>
                <a:spcPct val="0"/>
              </a:spcBef>
            </a:pPr>
            <a:r>
              <a:rPr lang="en-US" sz="2689">
                <a:solidFill>
                  <a:srgbClr val="000000"/>
                </a:solidFill>
                <a:latin typeface="Canva Sans"/>
                <a:ea typeface="Canva Sans"/>
                <a:cs typeface="Canva Sans"/>
                <a:sym typeface="Canva Sans"/>
              </a:rPr>
              <a:t>selection which may also result in the incorrect performance of the system.</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43</a:t>
            </a:r>
          </a:p>
        </p:txBody>
      </p:sp>
      <p:sp>
        <p:nvSpPr>
          <p:cNvPr id="10" name="TextBox 10"/>
          <p:cNvSpPr txBox="1"/>
          <p:nvPr/>
        </p:nvSpPr>
        <p:spPr>
          <a:xfrm>
            <a:off x="1123950" y="1121147"/>
            <a:ext cx="16854030" cy="1469653"/>
          </a:xfrm>
          <a:prstGeom prst="rect">
            <a:avLst/>
          </a:prstGeom>
        </p:spPr>
        <p:txBody>
          <a:bodyPr lIns="0" tIns="0" rIns="0" bIns="0" rtlCol="0" anchor="t">
            <a:spAutoFit/>
          </a:bodyPr>
          <a:lstStyle/>
          <a:p>
            <a:pPr algn="l">
              <a:lnSpc>
                <a:spcPts val="4325"/>
              </a:lnSpc>
              <a:spcBef>
                <a:spcPct val="0"/>
              </a:spcBef>
            </a:pPr>
            <a:r>
              <a:rPr lang="en-US" sz="3089" b="1">
                <a:solidFill>
                  <a:srgbClr val="000000"/>
                </a:solidFill>
                <a:latin typeface="Canva Sans Bold"/>
                <a:ea typeface="Canva Sans Bold"/>
                <a:cs typeface="Canva Sans Bold"/>
                <a:sym typeface="Canva Sans Bold"/>
              </a:rPr>
              <a:t>Challenges and Limitations:</a:t>
            </a:r>
          </a:p>
          <a:p>
            <a:pPr algn="l">
              <a:lnSpc>
                <a:spcPts val="3765"/>
              </a:lnSpc>
              <a:spcBef>
                <a:spcPct val="0"/>
              </a:spcBef>
            </a:pPr>
            <a:endParaRPr lang="en-US" sz="3089" b="1">
              <a:solidFill>
                <a:srgbClr val="000000"/>
              </a:solidFill>
              <a:latin typeface="Canva Sans Bold"/>
              <a:ea typeface="Canva Sans Bold"/>
              <a:cs typeface="Canva Sans Bold"/>
              <a:sym typeface="Canva Sans Bold"/>
            </a:endParaRPr>
          </a:p>
          <a:p>
            <a:pPr algn="l">
              <a:lnSpc>
                <a:spcPts val="3765"/>
              </a:lnSpc>
              <a:spcBef>
                <a:spcPct val="0"/>
              </a:spcBef>
            </a:pPr>
            <a:endParaRPr lang="en-US" sz="3089" b="1">
              <a:solidFill>
                <a:srgbClr val="000000"/>
              </a:solidFill>
              <a:latin typeface="Canva Sans Bold"/>
              <a:ea typeface="Canva Sans Bold"/>
              <a:cs typeface="Canva Sans Bold"/>
              <a:sym typeface="Canva Sans Bold"/>
            </a:endParaRPr>
          </a:p>
        </p:txBody>
      </p:sp>
      <p:sp>
        <p:nvSpPr>
          <p:cNvPr id="11" name="TextBox 11"/>
          <p:cNvSpPr txBox="1"/>
          <p:nvPr/>
        </p:nvSpPr>
        <p:spPr>
          <a:xfrm>
            <a:off x="1283475" y="2781300"/>
            <a:ext cx="16126320" cy="2846333"/>
          </a:xfrm>
          <a:prstGeom prst="rect">
            <a:avLst/>
          </a:prstGeom>
        </p:spPr>
        <p:txBody>
          <a:bodyPr lIns="0" tIns="0" rIns="0" bIns="0" rtlCol="0" anchor="t">
            <a:spAutoFit/>
          </a:bodyPr>
          <a:lstStyle/>
          <a:p>
            <a:pPr algn="l">
              <a:lnSpc>
                <a:spcPts val="3765"/>
              </a:lnSpc>
            </a:pPr>
            <a:r>
              <a:rPr lang="en-US" sz="2689" b="1">
                <a:solidFill>
                  <a:srgbClr val="000000"/>
                </a:solidFill>
                <a:latin typeface="Canva Sans Bold"/>
                <a:ea typeface="Canva Sans Bold"/>
                <a:cs typeface="Canva Sans Bold"/>
                <a:sym typeface="Canva Sans Bold"/>
              </a:rPr>
              <a:t>Challenges:</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Managing high-frequency switching noise, which can affect system stability and EMI performance.</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Balancing efficiency and output voltage quality in both Totem Pole PFC and DAB converter designs.</a:t>
            </a:r>
          </a:p>
          <a:p>
            <a:pPr algn="l">
              <a:lnSpc>
                <a:spcPts val="3765"/>
              </a:lnSpc>
            </a:pPr>
            <a:endParaRPr lang="en-US" sz="2689">
              <a:solidFill>
                <a:srgbClr val="000000"/>
              </a:solidFill>
              <a:latin typeface="Canva Sans"/>
              <a:ea typeface="Canva Sans"/>
              <a:cs typeface="Canva Sans"/>
              <a:sym typeface="Canva Sans"/>
            </a:endParaRPr>
          </a:p>
        </p:txBody>
      </p:sp>
      <p:sp>
        <p:nvSpPr>
          <p:cNvPr id="12" name="TextBox 12"/>
          <p:cNvSpPr txBox="1"/>
          <p:nvPr/>
        </p:nvSpPr>
        <p:spPr>
          <a:xfrm>
            <a:off x="1433970" y="6562780"/>
            <a:ext cx="16313385" cy="2846333"/>
          </a:xfrm>
          <a:prstGeom prst="rect">
            <a:avLst/>
          </a:prstGeom>
        </p:spPr>
        <p:txBody>
          <a:bodyPr lIns="0" tIns="0" rIns="0" bIns="0" rtlCol="0" anchor="t">
            <a:spAutoFit/>
          </a:bodyPr>
          <a:lstStyle/>
          <a:p>
            <a:pPr algn="l">
              <a:lnSpc>
                <a:spcPts val="3765"/>
              </a:lnSpc>
            </a:pPr>
            <a:r>
              <a:rPr lang="en-US" sz="2689" b="1">
                <a:solidFill>
                  <a:srgbClr val="000000"/>
                </a:solidFill>
                <a:latin typeface="Canva Sans Bold"/>
                <a:ea typeface="Canva Sans Bold"/>
                <a:cs typeface="Canva Sans Bold"/>
                <a:sym typeface="Canva Sans Bold"/>
              </a:rPr>
              <a:t>Limitations:</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Results are limited to MATLAB simulation without experimental hardware validation.</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Focused on a two-stage on-board charger circuit, not exploring newer single-stage topologies.</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Some real-world effects like parasitic elements and switching losses are not fully captured.</a:t>
            </a:r>
          </a:p>
          <a:p>
            <a:pPr algn="l">
              <a:lnSpc>
                <a:spcPts val="3765"/>
              </a:lnSpc>
            </a:pPr>
            <a:endParaRPr lang="en-US" sz="2689">
              <a:solidFill>
                <a:srgbClr val="000000"/>
              </a:solidFill>
              <a:latin typeface="Canva Sans"/>
              <a:ea typeface="Canva Sans"/>
              <a:cs typeface="Canva Sans"/>
              <a:sym typeface="Canva Sans"/>
            </a:endParaRPr>
          </a:p>
          <a:p>
            <a:pPr algn="l">
              <a:lnSpc>
                <a:spcPts val="3765"/>
              </a:lnSpc>
            </a:pPr>
            <a:endParaRPr lang="en-US" sz="2689">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3735414"/>
            <a:ext cx="12189609" cy="328612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Conclusion and Recommendations:</a:t>
            </a:r>
          </a:p>
          <a:p>
            <a:pPr algn="l">
              <a:lnSpc>
                <a:spcPts val="8640"/>
              </a:lnSpc>
            </a:pPr>
            <a:endParaRPr lang="en-US" sz="7200" b="1" spc="223">
              <a:solidFill>
                <a:srgbClr val="003F91"/>
              </a:solidFill>
              <a:latin typeface="Playfair Display Heavy"/>
              <a:ea typeface="Playfair Display Heavy"/>
              <a:cs typeface="Playfair Display Heavy"/>
              <a:sym typeface="Playfair Display Heavy"/>
            </a:endParaRP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dirty="0">
                <a:solidFill>
                  <a:srgbClr val="F5F7FA"/>
                </a:solidFill>
                <a:latin typeface="Raleway"/>
                <a:ea typeface="Raleway"/>
                <a:cs typeface="Raleway"/>
                <a:sym typeface="Raleway"/>
              </a:rPr>
              <a:t>Chapter </a:t>
            </a:r>
            <a:r>
              <a:rPr lang="en-US" sz="2799" dirty="0" smtClean="0">
                <a:solidFill>
                  <a:srgbClr val="F5F7FA"/>
                </a:solidFill>
                <a:latin typeface="Raleway"/>
                <a:ea typeface="Raleway"/>
                <a:cs typeface="Raleway"/>
                <a:sym typeface="Raleway"/>
              </a:rPr>
              <a:t>VIII</a:t>
            </a:r>
            <a:endParaRPr lang="en-US" sz="2799" dirty="0">
              <a:solidFill>
                <a:srgbClr val="F5F7FA"/>
              </a:solidFill>
              <a:latin typeface="Raleway"/>
              <a:ea typeface="Raleway"/>
              <a:cs typeface="Raleway"/>
              <a:sym typeface="Raleway"/>
            </a:endParaRPr>
          </a:p>
        </p:txBody>
      </p:sp>
      <p:sp>
        <p:nvSpPr>
          <p:cNvPr id="6" name="TextBox 6"/>
          <p:cNvSpPr txBox="1"/>
          <p:nvPr/>
        </p:nvSpPr>
        <p:spPr>
          <a:xfrm>
            <a:off x="5069691" y="8724265"/>
            <a:ext cx="9692927" cy="534035"/>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 board chargers using totem pole pfc and dab circuit</a:t>
            </a: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44</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424012" y="239081"/>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Conclusion: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VII</a:t>
            </a:r>
          </a:p>
        </p:txBody>
      </p:sp>
      <p:sp>
        <p:nvSpPr>
          <p:cNvPr id="9" name="TextBox 9"/>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45</a:t>
            </a:r>
          </a:p>
        </p:txBody>
      </p:sp>
      <p:sp>
        <p:nvSpPr>
          <p:cNvPr id="10" name="TextBox 10"/>
          <p:cNvSpPr txBox="1"/>
          <p:nvPr/>
        </p:nvSpPr>
        <p:spPr>
          <a:xfrm>
            <a:off x="7251541" y="1380148"/>
            <a:ext cx="2483287"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Conclusion</a:t>
            </a:r>
            <a:r>
              <a:rPr lang="en-US" sz="3399">
                <a:solidFill>
                  <a:srgbClr val="000000"/>
                </a:solidFill>
                <a:latin typeface="Canva Sans"/>
                <a:ea typeface="Canva Sans"/>
                <a:cs typeface="Canva Sans"/>
                <a:sym typeface="Canva Sans"/>
              </a:rPr>
              <a:t>:</a:t>
            </a:r>
          </a:p>
        </p:txBody>
      </p:sp>
      <p:sp>
        <p:nvSpPr>
          <p:cNvPr id="11" name="TextBox 11"/>
          <p:cNvSpPr txBox="1"/>
          <p:nvPr/>
        </p:nvSpPr>
        <p:spPr>
          <a:xfrm>
            <a:off x="1424012" y="2528834"/>
            <a:ext cx="15615069" cy="2462530"/>
          </a:xfrm>
          <a:prstGeom prst="rect">
            <a:avLst/>
          </a:prstGeom>
        </p:spPr>
        <p:txBody>
          <a:bodyPr lIns="0" tIns="0" rIns="0" bIns="0" rtlCol="0" anchor="t">
            <a:spAutoFit/>
          </a:bodyPr>
          <a:lstStyle/>
          <a:p>
            <a:pPr algn="l">
              <a:lnSpc>
                <a:spcPts val="3919"/>
              </a:lnSpc>
            </a:pPr>
            <a:r>
              <a:rPr lang="en-US" sz="2799">
                <a:solidFill>
                  <a:srgbClr val="000000"/>
                </a:solidFill>
                <a:latin typeface="Canva Sans"/>
                <a:ea typeface="Canva Sans"/>
                <a:cs typeface="Canva Sans"/>
                <a:sym typeface="Canva Sans"/>
              </a:rPr>
              <a:t>At end of the project:</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We successfully implemented Totem Pole PFC with 400V output</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We achieved implementation of DAB converter with the output voltage 200V</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Integrated both the circuits to create on board charging circuit topology with stable voltage.</a:t>
            </a:r>
          </a:p>
        </p:txBody>
      </p:sp>
      <p:sp>
        <p:nvSpPr>
          <p:cNvPr id="12" name="TextBox 12"/>
          <p:cNvSpPr txBox="1"/>
          <p:nvPr/>
        </p:nvSpPr>
        <p:spPr>
          <a:xfrm>
            <a:off x="1424012" y="5515239"/>
            <a:ext cx="15615069" cy="3453130"/>
          </a:xfrm>
          <a:prstGeom prst="rect">
            <a:avLst/>
          </a:prstGeom>
        </p:spPr>
        <p:txBody>
          <a:bodyPr lIns="0" tIns="0" rIns="0" bIns="0" rtlCol="0" anchor="t">
            <a:spAutoFit/>
          </a:bodyPr>
          <a:lstStyle/>
          <a:p>
            <a:pPr algn="l">
              <a:lnSpc>
                <a:spcPts val="3919"/>
              </a:lnSpc>
            </a:pPr>
            <a:r>
              <a:rPr lang="en-US" sz="2799">
                <a:solidFill>
                  <a:srgbClr val="000000"/>
                </a:solidFill>
                <a:latin typeface="Canva Sans"/>
                <a:ea typeface="Canva Sans"/>
                <a:cs typeface="Canva Sans"/>
                <a:sym typeface="Canva Sans"/>
              </a:rPr>
              <a:t>Key highlights of the project:</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Highlights the importance of use of correct phase shift for dual active bridge converter.</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Highlights direction for design of on-board charging topology and leaves room for future hardware implementation.</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Discusses various circuit topologies that can be used for design of OBC system. </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Provides direction for future research on use of switching frequencies to balance voltage level.</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424012" y="239081"/>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Conclusion: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VII</a:t>
            </a:r>
          </a:p>
        </p:txBody>
      </p:sp>
      <p:sp>
        <p:nvSpPr>
          <p:cNvPr id="9" name="TextBox 9"/>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46</a:t>
            </a:r>
          </a:p>
        </p:txBody>
      </p:sp>
      <p:sp>
        <p:nvSpPr>
          <p:cNvPr id="10" name="TextBox 10"/>
          <p:cNvSpPr txBox="1"/>
          <p:nvPr/>
        </p:nvSpPr>
        <p:spPr>
          <a:xfrm>
            <a:off x="2489458" y="1380148"/>
            <a:ext cx="12007453"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Recommendation for further continuation of the project:</a:t>
            </a:r>
          </a:p>
        </p:txBody>
      </p:sp>
      <p:sp>
        <p:nvSpPr>
          <p:cNvPr id="11" name="TextBox 11"/>
          <p:cNvSpPr txBox="1"/>
          <p:nvPr/>
        </p:nvSpPr>
        <p:spPr>
          <a:xfrm>
            <a:off x="989923" y="2970936"/>
            <a:ext cx="17169779" cy="3630752"/>
          </a:xfrm>
          <a:prstGeom prst="rect">
            <a:avLst/>
          </a:prstGeom>
        </p:spPr>
        <p:txBody>
          <a:bodyPr lIns="0" tIns="0" rIns="0" bIns="0" rtlCol="0" anchor="t">
            <a:spAutoFit/>
          </a:bodyPr>
          <a:lstStyle/>
          <a:p>
            <a:pPr algn="l">
              <a:lnSpc>
                <a:spcPts val="4125"/>
              </a:lnSpc>
            </a:pPr>
            <a:r>
              <a:rPr lang="en-US" sz="2946" dirty="0">
                <a:solidFill>
                  <a:srgbClr val="000000"/>
                </a:solidFill>
                <a:latin typeface="Canva Sans"/>
                <a:ea typeface="Canva Sans"/>
                <a:cs typeface="Canva Sans"/>
                <a:sym typeface="Canva Sans"/>
              </a:rPr>
              <a:t>At end of the project:</a:t>
            </a:r>
          </a:p>
          <a:p>
            <a:pPr marL="636136" lvl="1" indent="-318068" algn="just">
              <a:lnSpc>
                <a:spcPts val="4125"/>
              </a:lnSpc>
              <a:buFont typeface="Arial"/>
              <a:buChar char="•"/>
            </a:pPr>
            <a:r>
              <a:rPr lang="en-US" sz="2946" dirty="0">
                <a:solidFill>
                  <a:srgbClr val="000000"/>
                </a:solidFill>
                <a:latin typeface="Canva Sans"/>
                <a:ea typeface="Canva Sans"/>
                <a:cs typeface="Canva Sans"/>
                <a:sym typeface="Canva Sans"/>
              </a:rPr>
              <a:t>We recommend the further research to focus on single stage OBC circuit integrating both totem pole and dab in a single stage circuit.</a:t>
            </a:r>
          </a:p>
          <a:p>
            <a:pPr marL="636136" lvl="1" indent="-318068" algn="just">
              <a:lnSpc>
                <a:spcPts val="4125"/>
              </a:lnSpc>
              <a:buFont typeface="Arial"/>
              <a:buChar char="•"/>
            </a:pPr>
            <a:r>
              <a:rPr lang="en-US" sz="2946" dirty="0">
                <a:solidFill>
                  <a:srgbClr val="000000"/>
                </a:solidFill>
                <a:latin typeface="Canva Sans"/>
                <a:ea typeface="Canva Sans"/>
                <a:cs typeface="Canva Sans"/>
                <a:sym typeface="Canva Sans"/>
              </a:rPr>
              <a:t>Implementation of hardware circuits based on current design and improvement on current design with hardware testing.</a:t>
            </a:r>
          </a:p>
          <a:p>
            <a:pPr marL="636136" lvl="1" indent="-318068" algn="just">
              <a:lnSpc>
                <a:spcPts val="4125"/>
              </a:lnSpc>
              <a:buFont typeface="Arial"/>
              <a:buChar char="•"/>
            </a:pPr>
            <a:r>
              <a:rPr lang="en-US" sz="2946" dirty="0">
                <a:solidFill>
                  <a:srgbClr val="000000"/>
                </a:solidFill>
                <a:latin typeface="Canva Sans"/>
                <a:ea typeface="Canva Sans"/>
                <a:cs typeface="Canva Sans"/>
                <a:sym typeface="Canva Sans"/>
              </a:rPr>
              <a:t>We recommend highlighting a deeper relation between phase shift and output voltage such. ANN based calculation can be performed for phase shift calculation.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3735414"/>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Bold"/>
                <a:ea typeface="Playfair Display Bold"/>
                <a:cs typeface="Playfair Display Bold"/>
                <a:sym typeface="Playfair Display Bold"/>
              </a:rPr>
              <a:t>References:</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dirty="0">
                <a:solidFill>
                  <a:srgbClr val="F5F7FA"/>
                </a:solidFill>
                <a:latin typeface="Raleway"/>
                <a:ea typeface="Raleway"/>
                <a:cs typeface="Raleway"/>
                <a:sym typeface="Raleway"/>
              </a:rPr>
              <a:t>Chapter </a:t>
            </a:r>
            <a:r>
              <a:rPr lang="en-US" sz="2799" dirty="0" smtClean="0">
                <a:solidFill>
                  <a:srgbClr val="F5F7FA"/>
                </a:solidFill>
                <a:latin typeface="Raleway"/>
                <a:ea typeface="Raleway"/>
                <a:cs typeface="Raleway"/>
                <a:sym typeface="Raleway"/>
              </a:rPr>
              <a:t>IX</a:t>
            </a:r>
            <a:endParaRPr lang="en-US" sz="2799" dirty="0">
              <a:solidFill>
                <a:srgbClr val="F5F7FA"/>
              </a:solidFill>
              <a:latin typeface="Raleway"/>
              <a:ea typeface="Raleway"/>
              <a:cs typeface="Raleway"/>
              <a:sym typeface="Raleway"/>
            </a:endParaRPr>
          </a:p>
        </p:txBody>
      </p:sp>
      <p:sp>
        <p:nvSpPr>
          <p:cNvPr id="6" name="TextBox 6"/>
          <p:cNvSpPr txBox="1"/>
          <p:nvPr/>
        </p:nvSpPr>
        <p:spPr>
          <a:xfrm>
            <a:off x="5069691" y="8724265"/>
            <a:ext cx="9692927" cy="534035"/>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 board chargers using totem pole pfc and dab circuit</a:t>
            </a: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47</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424012" y="239081"/>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References</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VIII</a:t>
            </a:r>
          </a:p>
        </p:txBody>
      </p:sp>
      <p:sp>
        <p:nvSpPr>
          <p:cNvPr id="9" name="TextBox 9"/>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48</a:t>
            </a:r>
          </a:p>
        </p:txBody>
      </p:sp>
      <p:sp>
        <p:nvSpPr>
          <p:cNvPr id="10" name="TextBox 10"/>
          <p:cNvSpPr txBox="1"/>
          <p:nvPr/>
        </p:nvSpPr>
        <p:spPr>
          <a:xfrm>
            <a:off x="1162719" y="816300"/>
            <a:ext cx="16789012" cy="9512300"/>
          </a:xfrm>
          <a:prstGeom prst="rect">
            <a:avLst/>
          </a:prstGeom>
        </p:spPr>
        <p:txBody>
          <a:bodyPr lIns="0" tIns="0" rIns="0" bIns="0" rtlCol="0" anchor="t">
            <a:spAutoFit/>
          </a:bodyPr>
          <a:lstStyle/>
          <a:p>
            <a:pPr algn="l">
              <a:lnSpc>
                <a:spcPts val="2800"/>
              </a:lnSpc>
              <a:spcBef>
                <a:spcPct val="0"/>
              </a:spcBef>
            </a:pPr>
            <a:r>
              <a:rPr lang="en-US" sz="2000">
                <a:solidFill>
                  <a:srgbClr val="000000"/>
                </a:solidFill>
                <a:latin typeface="Canva Sans"/>
                <a:ea typeface="Canva Sans"/>
                <a:cs typeface="Canva Sans"/>
                <a:sym typeface="Canva Sans"/>
              </a:rPr>
              <a:t>[1]. S. Khan, S. Sathyan, H. Sugali, and S. S. Chandra Bommagani, “Design of on-board battery</a:t>
            </a:r>
          </a:p>
          <a:p>
            <a:pPr algn="l">
              <a:lnSpc>
                <a:spcPts val="2800"/>
              </a:lnSpc>
              <a:spcBef>
                <a:spcPct val="0"/>
              </a:spcBef>
            </a:pPr>
            <a:r>
              <a:rPr lang="en-US" sz="2000">
                <a:solidFill>
                  <a:srgbClr val="000000"/>
                </a:solidFill>
                <a:latin typeface="Canva Sans"/>
                <a:ea typeface="Canva Sans"/>
                <a:cs typeface="Canva Sans"/>
                <a:sym typeface="Canva Sans"/>
              </a:rPr>
              <a:t>charger using interleaved bridgeless type pfc and phase shifted full bridge converter,” in 2020 IEEE</a:t>
            </a:r>
          </a:p>
          <a:p>
            <a:pPr algn="l">
              <a:lnSpc>
                <a:spcPts val="2800"/>
              </a:lnSpc>
              <a:spcBef>
                <a:spcPct val="0"/>
              </a:spcBef>
            </a:pPr>
            <a:r>
              <a:rPr lang="en-US" sz="2000">
                <a:solidFill>
                  <a:srgbClr val="000000"/>
                </a:solidFill>
                <a:latin typeface="Canva Sans"/>
                <a:ea typeface="Canva Sans"/>
                <a:cs typeface="Canva Sans"/>
                <a:sym typeface="Canva Sans"/>
              </a:rPr>
              <a:t>International Students’ Conference on Electrical,Electronics and Computer Science (SCEECS), 2020,</a:t>
            </a:r>
          </a:p>
          <a:p>
            <a:pPr algn="l">
              <a:lnSpc>
                <a:spcPts val="2800"/>
              </a:lnSpc>
              <a:spcBef>
                <a:spcPct val="0"/>
              </a:spcBef>
            </a:pPr>
            <a:r>
              <a:rPr lang="en-US" sz="2000">
                <a:solidFill>
                  <a:srgbClr val="000000"/>
                </a:solidFill>
                <a:latin typeface="Canva Sans"/>
                <a:ea typeface="Canva Sans"/>
                <a:cs typeface="Canva Sans"/>
                <a:sym typeface="Canva Sans"/>
              </a:rPr>
              <a:t>pp. 1–5.</a:t>
            </a:r>
          </a:p>
          <a:p>
            <a:pPr algn="l">
              <a:lnSpc>
                <a:spcPts val="2800"/>
              </a:lnSpc>
              <a:spcBef>
                <a:spcPct val="0"/>
              </a:spcBef>
            </a:pPr>
            <a:r>
              <a:rPr lang="en-US" sz="2000">
                <a:solidFill>
                  <a:srgbClr val="000000"/>
                </a:solidFill>
                <a:latin typeface="Canva Sans"/>
                <a:ea typeface="Canva Sans"/>
                <a:cs typeface="Canva Sans"/>
                <a:sym typeface="Canva Sans"/>
              </a:rPr>
              <a:t>[2] A. K. Singh, A. K. Mishra, K. K. Gupta, and T. Kim, “Comprehensive review of nonisolated bridgeless</a:t>
            </a:r>
          </a:p>
          <a:p>
            <a:pPr algn="l">
              <a:lnSpc>
                <a:spcPts val="2800"/>
              </a:lnSpc>
              <a:spcBef>
                <a:spcPct val="0"/>
              </a:spcBef>
            </a:pPr>
            <a:r>
              <a:rPr lang="en-US" sz="2000">
                <a:solidFill>
                  <a:srgbClr val="000000"/>
                </a:solidFill>
                <a:latin typeface="Canva Sans"/>
                <a:ea typeface="Canva Sans"/>
                <a:cs typeface="Canva Sans"/>
                <a:sym typeface="Canva Sans"/>
              </a:rPr>
              <a:t>power factor converter topologies,” IET Circuits, Devices Amp; Systems, vol. 15, pp. 197–208, 2021.</a:t>
            </a:r>
          </a:p>
          <a:p>
            <a:pPr algn="l">
              <a:lnSpc>
                <a:spcPts val="2800"/>
              </a:lnSpc>
              <a:spcBef>
                <a:spcPct val="0"/>
              </a:spcBef>
            </a:pPr>
            <a:r>
              <a:rPr lang="en-US" sz="2000">
                <a:solidFill>
                  <a:srgbClr val="000000"/>
                </a:solidFill>
                <a:latin typeface="Canva Sans"/>
                <a:ea typeface="Canva Sans"/>
                <a:cs typeface="Canva Sans"/>
                <a:sym typeface="Canva Sans"/>
              </a:rPr>
              <a:t>[3] E. Network, “A comparison of interleaved boost and totem-</a:t>
            </a:r>
          </a:p>
          <a:p>
            <a:pPr algn="l">
              <a:lnSpc>
                <a:spcPts val="2800"/>
              </a:lnSpc>
              <a:spcBef>
                <a:spcPct val="0"/>
              </a:spcBef>
            </a:pPr>
            <a:r>
              <a:rPr lang="en-US" sz="2000">
                <a:solidFill>
                  <a:srgbClr val="000000"/>
                </a:solidFill>
                <a:latin typeface="Canva Sans"/>
                <a:ea typeface="Canva Sans"/>
                <a:cs typeface="Canva Sans"/>
                <a:sym typeface="Canva Sans"/>
              </a:rPr>
              <a:t>pole pfc topologies,” EDN, 2025. [Online]. Available: https:</a:t>
            </a:r>
          </a:p>
          <a:p>
            <a:pPr algn="l">
              <a:lnSpc>
                <a:spcPts val="2800"/>
              </a:lnSpc>
              <a:spcBef>
                <a:spcPct val="0"/>
              </a:spcBef>
            </a:pPr>
            <a:r>
              <a:rPr lang="en-US" sz="2000">
                <a:solidFill>
                  <a:srgbClr val="000000"/>
                </a:solidFill>
                <a:latin typeface="Canva Sans"/>
                <a:ea typeface="Canva Sans"/>
                <a:cs typeface="Canva Sans"/>
                <a:sym typeface="Canva Sans"/>
              </a:rPr>
              <a:t>//www.edn.com/a-comparison-of-interleaved-boost-and-totem-pole-pfc-topologies/?fbclid=</a:t>
            </a:r>
          </a:p>
          <a:p>
            <a:pPr algn="l">
              <a:lnSpc>
                <a:spcPts val="2800"/>
              </a:lnSpc>
              <a:spcBef>
                <a:spcPct val="0"/>
              </a:spcBef>
            </a:pPr>
            <a:r>
              <a:rPr lang="en-US" sz="2000">
                <a:solidFill>
                  <a:srgbClr val="000000"/>
                </a:solidFill>
                <a:latin typeface="Canva Sans"/>
                <a:ea typeface="Canva Sans"/>
                <a:cs typeface="Canva Sans"/>
                <a:sym typeface="Canva Sans"/>
              </a:rPr>
              <a:t>IwY2xjawImIaVleHRuA2FlbQIxMAABHSUxXUnO5GSOGUTTPXGTOQRbuDPqmWQ3InHB4ffOxnnCKlR</a:t>
            </a:r>
          </a:p>
          <a:p>
            <a:pPr algn="l">
              <a:lnSpc>
                <a:spcPts val="2800"/>
              </a:lnSpc>
              <a:spcBef>
                <a:spcPct val="0"/>
              </a:spcBef>
            </a:pPr>
            <a:r>
              <a:rPr lang="en-US" sz="2000">
                <a:solidFill>
                  <a:srgbClr val="000000"/>
                </a:solidFill>
                <a:latin typeface="Canva Sans"/>
                <a:ea typeface="Canva Sans"/>
                <a:cs typeface="Canva Sans"/>
                <a:sym typeface="Canva Sans"/>
              </a:rPr>
              <a:t>aem a1Emh dB2O8x7FLmjHiWZg</a:t>
            </a:r>
          </a:p>
          <a:p>
            <a:pPr algn="l">
              <a:lnSpc>
                <a:spcPts val="2800"/>
              </a:lnSpc>
              <a:spcBef>
                <a:spcPct val="0"/>
              </a:spcBef>
            </a:pPr>
            <a:r>
              <a:rPr lang="en-US" sz="2000">
                <a:solidFill>
                  <a:srgbClr val="000000"/>
                </a:solidFill>
                <a:latin typeface="Canva Sans"/>
                <a:ea typeface="Canva Sans"/>
                <a:cs typeface="Canva Sans"/>
                <a:sym typeface="Canva Sans"/>
              </a:rPr>
              <a:t>[4] B. Zhao, Q. Song, W. Liu, and Y. Sun, “Overview of dual-active-bridge isolated bidirectional dc–dc</a:t>
            </a:r>
          </a:p>
          <a:p>
            <a:pPr algn="l">
              <a:lnSpc>
                <a:spcPts val="2800"/>
              </a:lnSpc>
              <a:spcBef>
                <a:spcPct val="0"/>
              </a:spcBef>
            </a:pPr>
            <a:r>
              <a:rPr lang="en-US" sz="2000">
                <a:solidFill>
                  <a:srgbClr val="000000"/>
                </a:solidFill>
                <a:latin typeface="Canva Sans"/>
                <a:ea typeface="Canva Sans"/>
                <a:cs typeface="Canva Sans"/>
                <a:sym typeface="Canva Sans"/>
              </a:rPr>
              <a:t>converter for high-frequency-link power-conversion system,” IEEE Transactions on Power Electronics,</a:t>
            </a:r>
          </a:p>
          <a:p>
            <a:pPr algn="l">
              <a:lnSpc>
                <a:spcPts val="2800"/>
              </a:lnSpc>
              <a:spcBef>
                <a:spcPct val="0"/>
              </a:spcBef>
            </a:pPr>
            <a:r>
              <a:rPr lang="en-US" sz="2000">
                <a:solidFill>
                  <a:srgbClr val="000000"/>
                </a:solidFill>
                <a:latin typeface="Canva Sans"/>
                <a:ea typeface="Canva Sans"/>
                <a:cs typeface="Canva Sans"/>
                <a:sym typeface="Canva Sans"/>
              </a:rPr>
              <a:t>vol. 29, no. 8, pp. 4091–4106, 2014.</a:t>
            </a:r>
          </a:p>
          <a:p>
            <a:pPr algn="l">
              <a:lnSpc>
                <a:spcPts val="2800"/>
              </a:lnSpc>
              <a:spcBef>
                <a:spcPct val="0"/>
              </a:spcBef>
            </a:pPr>
            <a:r>
              <a:rPr lang="en-US" sz="2000">
                <a:solidFill>
                  <a:srgbClr val="000000"/>
                </a:solidFill>
                <a:latin typeface="Canva Sans"/>
                <a:ea typeface="Canva Sans"/>
                <a:cs typeface="Canva Sans"/>
                <a:sym typeface="Canva Sans"/>
              </a:rPr>
              <a:t>[5] B. Kumar, A. Kumar, A. Bhat, and P. Agarwal, “Comparative study of dual active bridge isolated</a:t>
            </a:r>
          </a:p>
          <a:p>
            <a:pPr algn="l">
              <a:lnSpc>
                <a:spcPts val="2800"/>
              </a:lnSpc>
              <a:spcBef>
                <a:spcPct val="0"/>
              </a:spcBef>
            </a:pPr>
            <a:r>
              <a:rPr lang="en-US" sz="2000">
                <a:solidFill>
                  <a:srgbClr val="000000"/>
                </a:solidFill>
                <a:latin typeface="Canva Sans"/>
                <a:ea typeface="Canva Sans"/>
                <a:cs typeface="Canva Sans"/>
                <a:sym typeface="Canva Sans"/>
              </a:rPr>
              <a:t>dc to dc converter with single phase shift and dual phase shift control techniques,” in 2017 Recent</a:t>
            </a:r>
          </a:p>
          <a:p>
            <a:pPr algn="l">
              <a:lnSpc>
                <a:spcPts val="2800"/>
              </a:lnSpc>
              <a:spcBef>
                <a:spcPct val="0"/>
              </a:spcBef>
            </a:pPr>
            <a:r>
              <a:rPr lang="en-US" sz="2000">
                <a:solidFill>
                  <a:srgbClr val="000000"/>
                </a:solidFill>
                <a:latin typeface="Canva Sans"/>
                <a:ea typeface="Canva Sans"/>
                <a:cs typeface="Canva Sans"/>
                <a:sym typeface="Canva Sans"/>
              </a:rPr>
              <a:t>Developments in Control, Automation and Power Engineering, RDCAPE 2017, ser. 2017 Recent</a:t>
            </a:r>
          </a:p>
          <a:p>
            <a:pPr algn="l">
              <a:lnSpc>
                <a:spcPts val="2800"/>
              </a:lnSpc>
              <a:spcBef>
                <a:spcPct val="0"/>
              </a:spcBef>
            </a:pPr>
            <a:r>
              <a:rPr lang="en-US" sz="2000">
                <a:solidFill>
                  <a:srgbClr val="000000"/>
                </a:solidFill>
                <a:latin typeface="Canva Sans"/>
                <a:ea typeface="Canva Sans"/>
                <a:cs typeface="Canva Sans"/>
                <a:sym typeface="Canva Sans"/>
              </a:rPr>
              <a:t>Developments in Control, Automation and Power Engineering, RDCAPE 2017. United States:</a:t>
            </a:r>
          </a:p>
          <a:p>
            <a:pPr algn="l">
              <a:lnSpc>
                <a:spcPts val="2800"/>
              </a:lnSpc>
              <a:spcBef>
                <a:spcPct val="0"/>
              </a:spcBef>
            </a:pPr>
            <a:r>
              <a:rPr lang="en-US" sz="2000">
                <a:solidFill>
                  <a:srgbClr val="000000"/>
                </a:solidFill>
                <a:latin typeface="Canva Sans"/>
                <a:ea typeface="Canva Sans"/>
                <a:cs typeface="Canva Sans"/>
                <a:sym typeface="Canva Sans"/>
              </a:rPr>
              <a:t>Institute of Electrical and Electronics Engineers Inc., May 2018, pp. 453–458, publisher Copyright:</a:t>
            </a:r>
          </a:p>
          <a:p>
            <a:pPr algn="l">
              <a:lnSpc>
                <a:spcPts val="2800"/>
              </a:lnSpc>
              <a:spcBef>
                <a:spcPct val="0"/>
              </a:spcBef>
            </a:pPr>
            <a:r>
              <a:rPr lang="en-US" sz="2000">
                <a:solidFill>
                  <a:srgbClr val="000000"/>
                </a:solidFill>
                <a:latin typeface="Canva Sans"/>
                <a:ea typeface="Canva Sans"/>
                <a:cs typeface="Canva Sans"/>
                <a:sym typeface="Canva Sans"/>
              </a:rPr>
              <a:t>© 2017 IEEE.; 2017 Recent Developments in Control, Automation and Power Engineering, RDCAPE</a:t>
            </a:r>
          </a:p>
          <a:p>
            <a:pPr algn="l">
              <a:lnSpc>
                <a:spcPts val="2800"/>
              </a:lnSpc>
              <a:spcBef>
                <a:spcPct val="0"/>
              </a:spcBef>
            </a:pPr>
            <a:r>
              <a:rPr lang="en-US" sz="2000">
                <a:solidFill>
                  <a:srgbClr val="000000"/>
                </a:solidFill>
                <a:latin typeface="Canva Sans"/>
                <a:ea typeface="Canva Sans"/>
                <a:cs typeface="Canva Sans"/>
                <a:sym typeface="Canva Sans"/>
              </a:rPr>
              <a:t>2017 ; Conference date: 26-10-2017 Through 27-10-2017.</a:t>
            </a:r>
          </a:p>
          <a:p>
            <a:pPr algn="l">
              <a:lnSpc>
                <a:spcPts val="2800"/>
              </a:lnSpc>
              <a:spcBef>
                <a:spcPct val="0"/>
              </a:spcBef>
            </a:pPr>
            <a:r>
              <a:rPr lang="en-US" sz="2000">
                <a:solidFill>
                  <a:srgbClr val="000000"/>
                </a:solidFill>
                <a:latin typeface="Canva Sans"/>
                <a:ea typeface="Canva Sans"/>
                <a:cs typeface="Canva Sans"/>
                <a:sym typeface="Canva Sans"/>
              </a:rPr>
              <a:t>[6] W. Qiufeng, X. Yong, and Z. Xiangwen, “Research and design of control strategy for on-board charging</a:t>
            </a:r>
          </a:p>
          <a:p>
            <a:pPr algn="l">
              <a:lnSpc>
                <a:spcPts val="2800"/>
              </a:lnSpc>
              <a:spcBef>
                <a:spcPct val="0"/>
              </a:spcBef>
            </a:pPr>
            <a:r>
              <a:rPr lang="en-US" sz="2000">
                <a:solidFill>
                  <a:srgbClr val="000000"/>
                </a:solidFill>
                <a:latin typeface="Canva Sans"/>
                <a:ea typeface="Canva Sans"/>
                <a:cs typeface="Canva Sans"/>
                <a:sym typeface="Canva Sans"/>
              </a:rPr>
              <a:t>system in electric vehicle,” in 2017 29th Chinese Control And Decision Conference (CCDC), 2017, pp.</a:t>
            </a:r>
          </a:p>
          <a:p>
            <a:pPr algn="l">
              <a:lnSpc>
                <a:spcPts val="2800"/>
              </a:lnSpc>
              <a:spcBef>
                <a:spcPct val="0"/>
              </a:spcBef>
            </a:pPr>
            <a:r>
              <a:rPr lang="en-US" sz="2000">
                <a:solidFill>
                  <a:srgbClr val="000000"/>
                </a:solidFill>
                <a:latin typeface="Canva Sans"/>
                <a:ea typeface="Canva Sans"/>
                <a:cs typeface="Canva Sans"/>
                <a:sym typeface="Canva Sans"/>
              </a:rPr>
              <a:t>6901–6905.</a:t>
            </a:r>
          </a:p>
          <a:p>
            <a:pPr algn="l">
              <a:lnSpc>
                <a:spcPts val="2800"/>
              </a:lnSpc>
              <a:spcBef>
                <a:spcPct val="0"/>
              </a:spcBef>
            </a:pPr>
            <a:r>
              <a:rPr lang="en-US" sz="2000">
                <a:solidFill>
                  <a:srgbClr val="000000"/>
                </a:solidFill>
                <a:latin typeface="Canva Sans"/>
                <a:ea typeface="Canva Sans"/>
                <a:cs typeface="Canva Sans"/>
                <a:sym typeface="Canva Sans"/>
              </a:rPr>
              <a:t>[7] E. Firmansyah, S. Tomioka, S. Abe, M. Shoyama, and T. Ninomiya, “An interleaved totem-pole power</a:t>
            </a:r>
          </a:p>
          <a:p>
            <a:pPr algn="l">
              <a:lnSpc>
                <a:spcPts val="2800"/>
              </a:lnSpc>
              <a:spcBef>
                <a:spcPct val="0"/>
              </a:spcBef>
            </a:pPr>
            <a:r>
              <a:rPr lang="en-US" sz="2000">
                <a:solidFill>
                  <a:srgbClr val="000000"/>
                </a:solidFill>
                <a:latin typeface="Canva Sans"/>
                <a:ea typeface="Canva Sans"/>
                <a:cs typeface="Canva Sans"/>
                <a:sym typeface="Canva Sans"/>
              </a:rPr>
              <a:t>factor correction converter,” in Proceedings of the 15th International Power Electronics and Motion</a:t>
            </a:r>
          </a:p>
          <a:p>
            <a:pPr algn="l">
              <a:lnSpc>
                <a:spcPts val="2800"/>
              </a:lnSpc>
              <a:spcBef>
                <a:spcPct val="0"/>
              </a:spcBef>
            </a:pPr>
            <a:r>
              <a:rPr lang="en-US" sz="2000">
                <a:solidFill>
                  <a:srgbClr val="000000"/>
                </a:solidFill>
                <a:latin typeface="Canva Sans"/>
                <a:ea typeface="Canva Sans"/>
                <a:cs typeface="Canva Sans"/>
                <a:sym typeface="Canva Sans"/>
              </a:rPr>
              <a:t>Control Conference (EPE-PEMC), 2010, pp. 1298–1303.</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2190750"/>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Thank you for</a:t>
            </a:r>
          </a:p>
          <a:p>
            <a:pPr algn="l">
              <a:lnSpc>
                <a:spcPts val="8640"/>
              </a:lnSpc>
            </a:pPr>
            <a:r>
              <a:rPr lang="en-US" sz="7200" b="1" spc="223">
                <a:solidFill>
                  <a:srgbClr val="003F91"/>
                </a:solidFill>
                <a:latin typeface="Playfair Display Heavy"/>
                <a:ea typeface="Playfair Display Heavy"/>
                <a:cs typeface="Playfair Display Heavy"/>
                <a:sym typeface="Playfair Display Heavy"/>
              </a:rPr>
              <a:t>listening</a:t>
            </a:r>
          </a:p>
        </p:txBody>
      </p:sp>
      <p:sp>
        <p:nvSpPr>
          <p:cNvPr id="5" name="TextBox 5"/>
          <p:cNvSpPr txBox="1"/>
          <p:nvPr/>
        </p:nvSpPr>
        <p:spPr>
          <a:xfrm>
            <a:off x="12013101" y="613410"/>
            <a:ext cx="5246199" cy="834390"/>
          </a:xfrm>
          <a:prstGeom prst="rect">
            <a:avLst/>
          </a:prstGeom>
        </p:spPr>
        <p:txBody>
          <a:bodyPr lIns="0" tIns="0" rIns="0" bIns="0" rtlCol="0" anchor="t">
            <a:spAutoFit/>
          </a:bodyPr>
          <a:lstStyle/>
          <a:p>
            <a:pPr algn="r">
              <a:lnSpc>
                <a:spcPts val="3359"/>
              </a:lnSpc>
            </a:pPr>
            <a:r>
              <a:rPr lang="en-US" sz="2400">
                <a:solidFill>
                  <a:srgbClr val="003F91"/>
                </a:solidFill>
                <a:latin typeface="Raleway"/>
                <a:ea typeface="Raleway"/>
                <a:cs typeface="Raleway"/>
                <a:sym typeface="Raleway"/>
              </a:rPr>
              <a:t>Electrical Engineering Department, IOE Pulchowk</a:t>
            </a:r>
          </a:p>
        </p:txBody>
      </p:sp>
      <p:sp>
        <p:nvSpPr>
          <p:cNvPr id="6" name="TextBox 6"/>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49</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Problem Statement</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II </a:t>
            </a:r>
          </a:p>
        </p:txBody>
      </p:sp>
      <p:sp>
        <p:nvSpPr>
          <p:cNvPr id="6" name="TextBox 6"/>
          <p:cNvSpPr txBox="1"/>
          <p:nvPr/>
        </p:nvSpPr>
        <p:spPr>
          <a:xfrm>
            <a:off x="4439874" y="8803957"/>
            <a:ext cx="12481218"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0115006" y="2946396"/>
            <a:ext cx="7812789" cy="5253372"/>
          </a:xfrm>
          <a:custGeom>
            <a:avLst/>
            <a:gdLst/>
            <a:ahLst/>
            <a:cxnLst/>
            <a:rect l="l" t="t" r="r" b="b"/>
            <a:pathLst>
              <a:path w="7812789" h="5253372">
                <a:moveTo>
                  <a:pt x="0" y="0"/>
                </a:moveTo>
                <a:lnTo>
                  <a:pt x="7812789" y="0"/>
                </a:lnTo>
                <a:lnTo>
                  <a:pt x="7812789" y="5253371"/>
                </a:lnTo>
                <a:lnTo>
                  <a:pt x="0" y="5253371"/>
                </a:lnTo>
                <a:lnTo>
                  <a:pt x="0" y="0"/>
                </a:lnTo>
                <a:close/>
              </a:path>
            </a:pathLst>
          </a:custGeom>
          <a:blipFill>
            <a:blip r:embed="rId2"/>
            <a:stretch>
              <a:fillRect l="-8725" r="-8725"/>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Problem Statement</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II</a:t>
            </a:r>
          </a:p>
        </p:txBody>
      </p:sp>
      <p:sp>
        <p:nvSpPr>
          <p:cNvPr id="10" name="TextBox 10"/>
          <p:cNvSpPr txBox="1"/>
          <p:nvPr/>
        </p:nvSpPr>
        <p:spPr>
          <a:xfrm>
            <a:off x="1123950" y="1337071"/>
            <a:ext cx="8714831" cy="8319620"/>
          </a:xfrm>
          <a:prstGeom prst="rect">
            <a:avLst/>
          </a:prstGeom>
        </p:spPr>
        <p:txBody>
          <a:bodyPr lIns="0" tIns="0" rIns="0" bIns="0" rtlCol="0" anchor="t">
            <a:spAutoFit/>
          </a:bodyPr>
          <a:lstStyle/>
          <a:p>
            <a:pPr algn="l">
              <a:lnSpc>
                <a:spcPts val="6595"/>
              </a:lnSpc>
            </a:pPr>
            <a:r>
              <a:rPr lang="en-US" sz="4122">
                <a:solidFill>
                  <a:srgbClr val="003F91"/>
                </a:solidFill>
                <a:latin typeface="Playfair Display"/>
                <a:ea typeface="Playfair Display"/>
                <a:cs typeface="Playfair Display"/>
                <a:sym typeface="Playfair Display"/>
              </a:rPr>
              <a:t>Compact, effective, and reasonably priced on-board chargers are becoming more and more in demand as EVs become more widely used. Conventional isolated DC-DC converters can be large and inefficient, and boost-based PFC topologies suffer from higher conduction losses because of input bridge diodes.</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Project Objectives</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III</a:t>
            </a:r>
          </a:p>
        </p:txBody>
      </p:sp>
      <p:sp>
        <p:nvSpPr>
          <p:cNvPr id="6" name="TextBox 6"/>
          <p:cNvSpPr txBox="1"/>
          <p:nvPr/>
        </p:nvSpPr>
        <p:spPr>
          <a:xfrm>
            <a:off x="4393221" y="8954770"/>
            <a:ext cx="12505595"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Project Objectives</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III</a:t>
            </a:r>
          </a:p>
        </p:txBody>
      </p:sp>
      <p:sp>
        <p:nvSpPr>
          <p:cNvPr id="9" name="TextBox 9"/>
          <p:cNvSpPr txBox="1"/>
          <p:nvPr/>
        </p:nvSpPr>
        <p:spPr>
          <a:xfrm>
            <a:off x="1123950" y="1597742"/>
            <a:ext cx="16739195" cy="7754573"/>
          </a:xfrm>
          <a:prstGeom prst="rect">
            <a:avLst/>
          </a:prstGeom>
        </p:spPr>
        <p:txBody>
          <a:bodyPr lIns="0" tIns="0" rIns="0" bIns="0" rtlCol="0" anchor="t">
            <a:spAutoFit/>
          </a:bodyPr>
          <a:lstStyle/>
          <a:p>
            <a:pPr algn="l">
              <a:lnSpc>
                <a:spcPts val="6195"/>
              </a:lnSpc>
            </a:pPr>
            <a:r>
              <a:rPr lang="en-US" sz="3872" b="1">
                <a:solidFill>
                  <a:srgbClr val="003F91"/>
                </a:solidFill>
                <a:latin typeface="Playfair Display Bold"/>
                <a:ea typeface="Playfair Display Bold"/>
                <a:cs typeface="Playfair Display Bold"/>
                <a:sym typeface="Playfair Display Bold"/>
              </a:rPr>
              <a:t>1. To Facilitate Efficient Onboard Charging</a:t>
            </a:r>
          </a:p>
          <a:p>
            <a:pPr algn="l">
              <a:lnSpc>
                <a:spcPts val="5175"/>
              </a:lnSpc>
            </a:pPr>
            <a:r>
              <a:rPr lang="en-US" sz="3234">
                <a:solidFill>
                  <a:srgbClr val="003F91"/>
                </a:solidFill>
                <a:latin typeface="Playfair Display"/>
                <a:ea typeface="Playfair Display"/>
                <a:cs typeface="Playfair Display"/>
                <a:sym typeface="Playfair Display"/>
              </a:rPr>
              <a:t> Develop an efficient onboard charging system for EVs, optimizing charging speed and minimizing energy loss.</a:t>
            </a:r>
          </a:p>
          <a:p>
            <a:pPr algn="l">
              <a:lnSpc>
                <a:spcPts val="6195"/>
              </a:lnSpc>
            </a:pPr>
            <a:endParaRPr lang="en-US" sz="3234">
              <a:solidFill>
                <a:srgbClr val="003F91"/>
              </a:solidFill>
              <a:latin typeface="Playfair Display"/>
              <a:ea typeface="Playfair Display"/>
              <a:cs typeface="Playfair Display"/>
              <a:sym typeface="Playfair Display"/>
            </a:endParaRPr>
          </a:p>
          <a:p>
            <a:pPr algn="l">
              <a:lnSpc>
                <a:spcPts val="6195"/>
              </a:lnSpc>
            </a:pPr>
            <a:r>
              <a:rPr lang="en-US" sz="3872" b="1">
                <a:solidFill>
                  <a:srgbClr val="003F91"/>
                </a:solidFill>
                <a:latin typeface="Playfair Display Bold"/>
                <a:ea typeface="Playfair Display Bold"/>
                <a:cs typeface="Playfair Display Bold"/>
                <a:sym typeface="Playfair Display Bold"/>
              </a:rPr>
              <a:t>2. To Implement Totem Pole PFC</a:t>
            </a:r>
          </a:p>
          <a:p>
            <a:pPr algn="l">
              <a:lnSpc>
                <a:spcPts val="5175"/>
              </a:lnSpc>
            </a:pPr>
            <a:r>
              <a:rPr lang="en-US" sz="3234">
                <a:solidFill>
                  <a:srgbClr val="003F91"/>
                </a:solidFill>
                <a:latin typeface="Playfair Display"/>
                <a:ea typeface="Playfair Display"/>
                <a:cs typeface="Playfair Display"/>
                <a:sym typeface="Playfair Display"/>
              </a:rPr>
              <a:t> Implement and analyze Totem Pole Power Factor Correction (PFC) for AC-DC conversion, improving power efficiency and reducing harmonics.</a:t>
            </a:r>
          </a:p>
          <a:p>
            <a:pPr algn="l">
              <a:lnSpc>
                <a:spcPts val="6195"/>
              </a:lnSpc>
            </a:pPr>
            <a:endParaRPr lang="en-US" sz="3234">
              <a:solidFill>
                <a:srgbClr val="003F91"/>
              </a:solidFill>
              <a:latin typeface="Playfair Display"/>
              <a:ea typeface="Playfair Display"/>
              <a:cs typeface="Playfair Display"/>
              <a:sym typeface="Playfair Display"/>
            </a:endParaRPr>
          </a:p>
          <a:p>
            <a:pPr algn="l">
              <a:lnSpc>
                <a:spcPts val="6195"/>
              </a:lnSpc>
            </a:pPr>
            <a:r>
              <a:rPr lang="en-US" sz="3872" b="1">
                <a:solidFill>
                  <a:srgbClr val="003F91"/>
                </a:solidFill>
                <a:latin typeface="Playfair Display Bold"/>
                <a:ea typeface="Playfair Display Bold"/>
                <a:cs typeface="Playfair Display Bold"/>
                <a:sym typeface="Playfair Display Bold"/>
              </a:rPr>
              <a:t>3. To Design Dual Active Bridge Converter</a:t>
            </a:r>
          </a:p>
          <a:p>
            <a:pPr algn="l">
              <a:lnSpc>
                <a:spcPts val="5175"/>
              </a:lnSpc>
            </a:pPr>
            <a:r>
              <a:rPr lang="en-US" sz="3234">
                <a:solidFill>
                  <a:srgbClr val="003F91"/>
                </a:solidFill>
                <a:latin typeface="Playfair Display"/>
                <a:ea typeface="Playfair Display"/>
                <a:cs typeface="Playfair Display"/>
                <a:sym typeface="Playfair Display"/>
              </a:rPr>
              <a:t> Design a Dual Active Bridge (DAB) converter for DC-DC conversion.</a:t>
            </a:r>
          </a:p>
          <a:p>
            <a:pPr algn="l">
              <a:lnSpc>
                <a:spcPts val="5175"/>
              </a:lnSpc>
            </a:pPr>
            <a:endParaRPr lang="en-US" sz="3234">
              <a:solidFill>
                <a:srgbClr val="003F91"/>
              </a:solidFill>
              <a:latin typeface="Playfair Display"/>
              <a:ea typeface="Playfair Display"/>
              <a:cs typeface="Playfair Display"/>
              <a:sym typeface="Playfair Display"/>
            </a:endParaRP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System Overview</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IV</a:t>
            </a:r>
          </a:p>
        </p:txBody>
      </p:sp>
      <p:sp>
        <p:nvSpPr>
          <p:cNvPr id="6" name="TextBox 6"/>
          <p:cNvSpPr txBox="1"/>
          <p:nvPr/>
        </p:nvSpPr>
        <p:spPr>
          <a:xfrm>
            <a:off x="4460722" y="8653145"/>
            <a:ext cx="13407547"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2847</Words>
  <Application>Microsoft Office PowerPoint</Application>
  <PresentationFormat>Custom</PresentationFormat>
  <Paragraphs>411</Paragraphs>
  <Slides>49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Times New Roman</vt:lpstr>
      <vt:lpstr>Raleway</vt:lpstr>
      <vt:lpstr>Calibri</vt:lpstr>
      <vt:lpstr>Arial</vt:lpstr>
      <vt:lpstr>Playfair Display Heavy</vt:lpstr>
      <vt:lpstr>Canva Sans</vt:lpstr>
      <vt:lpstr>Arial MT</vt:lpstr>
      <vt:lpstr>Raleway Bold</vt:lpstr>
      <vt:lpstr>Playfair Display</vt:lpstr>
      <vt:lpstr>Canva Sans Bold</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Blue Yellow Monotone Minimalist Illustration Thesis Proposal Final Defense Presentation Template</dc:title>
  <cp:lastModifiedBy>Dell</cp:lastModifiedBy>
  <cp:revision>12</cp:revision>
  <dcterms:created xsi:type="dcterms:W3CDTF">2006-08-16T00:00:00Z</dcterms:created>
  <dcterms:modified xsi:type="dcterms:W3CDTF">2025-04-27T01:35:13Z</dcterms:modified>
  <dc:identifier>DAGld9Gdtk4</dc:identifier>
</cp:coreProperties>
</file>